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9" y="0"/>
            <a:ext cx="9143860" cy="6856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39" y="17398"/>
            <a:ext cx="9140952" cy="5196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39215" y="0"/>
            <a:ext cx="8901876" cy="5146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39" y="5448172"/>
            <a:ext cx="6409931" cy="303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410083" y="5676772"/>
            <a:ext cx="2731007" cy="1028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39" y="5912992"/>
            <a:ext cx="7594853" cy="5227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594993" y="5874892"/>
            <a:ext cx="1546225" cy="161290"/>
          </a:xfrm>
          <a:custGeom>
            <a:avLst/>
            <a:gdLst/>
            <a:ahLst/>
            <a:cxnLst/>
            <a:rect l="l" t="t" r="r" b="b"/>
            <a:pathLst>
              <a:path w="1546225" h="161289">
                <a:moveTo>
                  <a:pt x="1546098" y="76200"/>
                </a:moveTo>
                <a:lnTo>
                  <a:pt x="1546098" y="0"/>
                </a:lnTo>
                <a:lnTo>
                  <a:pt x="0" y="38100"/>
                </a:lnTo>
                <a:lnTo>
                  <a:pt x="0" y="160782"/>
                </a:lnTo>
                <a:lnTo>
                  <a:pt x="1546098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745619" y="6054725"/>
            <a:ext cx="3395979" cy="314325"/>
          </a:xfrm>
          <a:custGeom>
            <a:avLst/>
            <a:gdLst/>
            <a:ahLst/>
            <a:cxnLst/>
            <a:rect l="l" t="t" r="r" b="b"/>
            <a:pathLst>
              <a:path w="3395979" h="314325">
                <a:moveTo>
                  <a:pt x="3395472" y="0"/>
                </a:moveTo>
                <a:lnTo>
                  <a:pt x="0" y="247650"/>
                </a:lnTo>
                <a:lnTo>
                  <a:pt x="0" y="313944"/>
                </a:lnTo>
                <a:lnTo>
                  <a:pt x="3395472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9" y="0"/>
            <a:ext cx="9143860" cy="68563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35900" y="185658"/>
            <a:ext cx="6872198" cy="984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0077" y="1636649"/>
            <a:ext cx="8049895" cy="1932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31" Type="http://schemas.openxmlformats.org/officeDocument/2006/relationships/image" Target="../media/image60.jp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13" Type="http://schemas.openxmlformats.org/officeDocument/2006/relationships/image" Target="../media/image298.png"/><Relationship Id="rId18" Type="http://schemas.openxmlformats.org/officeDocument/2006/relationships/image" Target="../media/image303.png"/><Relationship Id="rId26" Type="http://schemas.openxmlformats.org/officeDocument/2006/relationships/image" Target="../media/image311.png"/><Relationship Id="rId3" Type="http://schemas.openxmlformats.org/officeDocument/2006/relationships/image" Target="../media/image290.png"/><Relationship Id="rId21" Type="http://schemas.openxmlformats.org/officeDocument/2006/relationships/image" Target="../media/image306.png"/><Relationship Id="rId7" Type="http://schemas.openxmlformats.org/officeDocument/2006/relationships/image" Target="../media/image294.png"/><Relationship Id="rId12" Type="http://schemas.openxmlformats.org/officeDocument/2006/relationships/image" Target="../media/image297.png"/><Relationship Id="rId17" Type="http://schemas.openxmlformats.org/officeDocument/2006/relationships/image" Target="../media/image302.png"/><Relationship Id="rId25" Type="http://schemas.openxmlformats.org/officeDocument/2006/relationships/image" Target="../media/image310.png"/><Relationship Id="rId2" Type="http://schemas.openxmlformats.org/officeDocument/2006/relationships/image" Target="../media/image289.png"/><Relationship Id="rId16" Type="http://schemas.openxmlformats.org/officeDocument/2006/relationships/image" Target="../media/image301.png"/><Relationship Id="rId20" Type="http://schemas.openxmlformats.org/officeDocument/2006/relationships/image" Target="../media/image305.png"/><Relationship Id="rId29" Type="http://schemas.openxmlformats.org/officeDocument/2006/relationships/image" Target="../media/image3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3.png"/><Relationship Id="rId11" Type="http://schemas.openxmlformats.org/officeDocument/2006/relationships/image" Target="../media/image296.png"/><Relationship Id="rId24" Type="http://schemas.openxmlformats.org/officeDocument/2006/relationships/image" Target="../media/image309.png"/><Relationship Id="rId5" Type="http://schemas.openxmlformats.org/officeDocument/2006/relationships/image" Target="../media/image292.png"/><Relationship Id="rId15" Type="http://schemas.openxmlformats.org/officeDocument/2006/relationships/image" Target="../media/image300.png"/><Relationship Id="rId23" Type="http://schemas.openxmlformats.org/officeDocument/2006/relationships/image" Target="../media/image308.png"/><Relationship Id="rId28" Type="http://schemas.openxmlformats.org/officeDocument/2006/relationships/image" Target="../media/image313.png"/><Relationship Id="rId10" Type="http://schemas.openxmlformats.org/officeDocument/2006/relationships/image" Target="../media/image217.png"/><Relationship Id="rId19" Type="http://schemas.openxmlformats.org/officeDocument/2006/relationships/image" Target="../media/image304.png"/><Relationship Id="rId4" Type="http://schemas.openxmlformats.org/officeDocument/2006/relationships/image" Target="../media/image291.png"/><Relationship Id="rId9" Type="http://schemas.openxmlformats.org/officeDocument/2006/relationships/image" Target="../media/image295.png"/><Relationship Id="rId14" Type="http://schemas.openxmlformats.org/officeDocument/2006/relationships/image" Target="../media/image299.png"/><Relationship Id="rId22" Type="http://schemas.openxmlformats.org/officeDocument/2006/relationships/image" Target="../media/image307.png"/><Relationship Id="rId27" Type="http://schemas.openxmlformats.org/officeDocument/2006/relationships/image" Target="../media/image312.png"/><Relationship Id="rId30" Type="http://schemas.openxmlformats.org/officeDocument/2006/relationships/image" Target="../media/image3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13" Type="http://schemas.openxmlformats.org/officeDocument/2006/relationships/image" Target="../media/image111.png"/><Relationship Id="rId18" Type="http://schemas.openxmlformats.org/officeDocument/2006/relationships/image" Target="../media/image329.png"/><Relationship Id="rId26" Type="http://schemas.openxmlformats.org/officeDocument/2006/relationships/image" Target="../media/image335.png"/><Relationship Id="rId3" Type="http://schemas.openxmlformats.org/officeDocument/2006/relationships/image" Target="../media/image317.png"/><Relationship Id="rId21" Type="http://schemas.openxmlformats.org/officeDocument/2006/relationships/image" Target="../media/image332.png"/><Relationship Id="rId7" Type="http://schemas.openxmlformats.org/officeDocument/2006/relationships/image" Target="../media/image321.png"/><Relationship Id="rId12" Type="http://schemas.openxmlformats.org/officeDocument/2006/relationships/image" Target="../media/image325.png"/><Relationship Id="rId17" Type="http://schemas.openxmlformats.org/officeDocument/2006/relationships/image" Target="../media/image197.png"/><Relationship Id="rId25" Type="http://schemas.openxmlformats.org/officeDocument/2006/relationships/image" Target="../media/image334.png"/><Relationship Id="rId2" Type="http://schemas.openxmlformats.org/officeDocument/2006/relationships/image" Target="../media/image316.png"/><Relationship Id="rId16" Type="http://schemas.openxmlformats.org/officeDocument/2006/relationships/image" Target="../media/image328.png"/><Relationship Id="rId20" Type="http://schemas.openxmlformats.org/officeDocument/2006/relationships/image" Target="../media/image331.png"/><Relationship Id="rId29" Type="http://schemas.openxmlformats.org/officeDocument/2006/relationships/image" Target="../media/image3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324.png"/><Relationship Id="rId24" Type="http://schemas.openxmlformats.org/officeDocument/2006/relationships/image" Target="../media/image175.png"/><Relationship Id="rId5" Type="http://schemas.openxmlformats.org/officeDocument/2006/relationships/image" Target="../media/image319.png"/><Relationship Id="rId15" Type="http://schemas.openxmlformats.org/officeDocument/2006/relationships/image" Target="../media/image327.png"/><Relationship Id="rId23" Type="http://schemas.openxmlformats.org/officeDocument/2006/relationships/image" Target="../media/image174.png"/><Relationship Id="rId28" Type="http://schemas.openxmlformats.org/officeDocument/2006/relationships/image" Target="../media/image337.png"/><Relationship Id="rId10" Type="http://schemas.openxmlformats.org/officeDocument/2006/relationships/image" Target="../media/image323.png"/><Relationship Id="rId19" Type="http://schemas.openxmlformats.org/officeDocument/2006/relationships/image" Target="../media/image330.png"/><Relationship Id="rId4" Type="http://schemas.openxmlformats.org/officeDocument/2006/relationships/image" Target="../media/image318.png"/><Relationship Id="rId9" Type="http://schemas.openxmlformats.org/officeDocument/2006/relationships/image" Target="../media/image322.png"/><Relationship Id="rId14" Type="http://schemas.openxmlformats.org/officeDocument/2006/relationships/image" Target="../media/image326.png"/><Relationship Id="rId22" Type="http://schemas.openxmlformats.org/officeDocument/2006/relationships/image" Target="../media/image333.png"/><Relationship Id="rId27" Type="http://schemas.openxmlformats.org/officeDocument/2006/relationships/image" Target="../media/image336.png"/><Relationship Id="rId30" Type="http://schemas.openxmlformats.org/officeDocument/2006/relationships/image" Target="../media/image3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13" Type="http://schemas.openxmlformats.org/officeDocument/2006/relationships/image" Target="../media/image348.png"/><Relationship Id="rId18" Type="http://schemas.openxmlformats.org/officeDocument/2006/relationships/image" Target="../media/image169.png"/><Relationship Id="rId26" Type="http://schemas.openxmlformats.org/officeDocument/2006/relationships/image" Target="../media/image357.png"/><Relationship Id="rId3" Type="http://schemas.openxmlformats.org/officeDocument/2006/relationships/image" Target="../media/image341.png"/><Relationship Id="rId21" Type="http://schemas.openxmlformats.org/officeDocument/2006/relationships/image" Target="../media/image355.png"/><Relationship Id="rId7" Type="http://schemas.openxmlformats.org/officeDocument/2006/relationships/image" Target="../media/image344.png"/><Relationship Id="rId12" Type="http://schemas.openxmlformats.org/officeDocument/2006/relationships/image" Target="../media/image347.png"/><Relationship Id="rId17" Type="http://schemas.openxmlformats.org/officeDocument/2006/relationships/image" Target="../media/image352.png"/><Relationship Id="rId25" Type="http://schemas.openxmlformats.org/officeDocument/2006/relationships/image" Target="../media/image283.png"/><Relationship Id="rId2" Type="http://schemas.openxmlformats.org/officeDocument/2006/relationships/image" Target="../media/image340.png"/><Relationship Id="rId16" Type="http://schemas.openxmlformats.org/officeDocument/2006/relationships/image" Target="../media/image351.png"/><Relationship Id="rId20" Type="http://schemas.openxmlformats.org/officeDocument/2006/relationships/image" Target="../media/image354.png"/><Relationship Id="rId29" Type="http://schemas.openxmlformats.org/officeDocument/2006/relationships/image" Target="../media/image3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3.png"/><Relationship Id="rId11" Type="http://schemas.openxmlformats.org/officeDocument/2006/relationships/image" Target="../media/image346.png"/><Relationship Id="rId24" Type="http://schemas.openxmlformats.org/officeDocument/2006/relationships/image" Target="../media/image175.png"/><Relationship Id="rId5" Type="http://schemas.openxmlformats.org/officeDocument/2006/relationships/image" Target="../media/image5.png"/><Relationship Id="rId15" Type="http://schemas.openxmlformats.org/officeDocument/2006/relationships/image" Target="../media/image350.png"/><Relationship Id="rId23" Type="http://schemas.openxmlformats.org/officeDocument/2006/relationships/image" Target="../media/image174.png"/><Relationship Id="rId28" Type="http://schemas.openxmlformats.org/officeDocument/2006/relationships/image" Target="../media/image337.png"/><Relationship Id="rId10" Type="http://schemas.openxmlformats.org/officeDocument/2006/relationships/image" Target="../media/image10.png"/><Relationship Id="rId19" Type="http://schemas.openxmlformats.org/officeDocument/2006/relationships/image" Target="../media/image353.png"/><Relationship Id="rId4" Type="http://schemas.openxmlformats.org/officeDocument/2006/relationships/image" Target="../media/image342.png"/><Relationship Id="rId9" Type="http://schemas.openxmlformats.org/officeDocument/2006/relationships/image" Target="../media/image345.png"/><Relationship Id="rId14" Type="http://schemas.openxmlformats.org/officeDocument/2006/relationships/image" Target="../media/image349.png"/><Relationship Id="rId22" Type="http://schemas.openxmlformats.org/officeDocument/2006/relationships/image" Target="../media/image356.png"/><Relationship Id="rId27" Type="http://schemas.openxmlformats.org/officeDocument/2006/relationships/image" Target="../media/image336.png"/><Relationship Id="rId30" Type="http://schemas.openxmlformats.org/officeDocument/2006/relationships/image" Target="../media/image3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5.png"/><Relationship Id="rId13" Type="http://schemas.openxmlformats.org/officeDocument/2006/relationships/image" Target="../media/image111.png"/><Relationship Id="rId18" Type="http://schemas.openxmlformats.org/officeDocument/2006/relationships/image" Target="../media/image370.png"/><Relationship Id="rId26" Type="http://schemas.openxmlformats.org/officeDocument/2006/relationships/image" Target="../media/image376.png"/><Relationship Id="rId3" Type="http://schemas.openxmlformats.org/officeDocument/2006/relationships/image" Target="../media/image361.png"/><Relationship Id="rId21" Type="http://schemas.openxmlformats.org/officeDocument/2006/relationships/image" Target="../media/image372.png"/><Relationship Id="rId7" Type="http://schemas.openxmlformats.org/officeDocument/2006/relationships/image" Target="../media/image242.png"/><Relationship Id="rId12" Type="http://schemas.openxmlformats.org/officeDocument/2006/relationships/image" Target="../media/image297.png"/><Relationship Id="rId17" Type="http://schemas.openxmlformats.org/officeDocument/2006/relationships/image" Target="../media/image17.png"/><Relationship Id="rId25" Type="http://schemas.openxmlformats.org/officeDocument/2006/relationships/image" Target="../media/image375.png"/><Relationship Id="rId2" Type="http://schemas.openxmlformats.org/officeDocument/2006/relationships/image" Target="../media/image360.png"/><Relationship Id="rId16" Type="http://schemas.openxmlformats.org/officeDocument/2006/relationships/image" Target="../media/image369.png"/><Relationship Id="rId20" Type="http://schemas.openxmlformats.org/officeDocument/2006/relationships/image" Target="../media/image371.png"/><Relationship Id="rId29" Type="http://schemas.openxmlformats.org/officeDocument/2006/relationships/image" Target="../media/image3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4.png"/><Relationship Id="rId11" Type="http://schemas.openxmlformats.org/officeDocument/2006/relationships/image" Target="../media/image368.png"/><Relationship Id="rId24" Type="http://schemas.openxmlformats.org/officeDocument/2006/relationships/image" Target="../media/image282.png"/><Relationship Id="rId5" Type="http://schemas.openxmlformats.org/officeDocument/2006/relationships/image" Target="../media/image363.png"/><Relationship Id="rId15" Type="http://schemas.openxmlformats.org/officeDocument/2006/relationships/image" Target="../media/image166.png"/><Relationship Id="rId23" Type="http://schemas.openxmlformats.org/officeDocument/2006/relationships/image" Target="../media/image374.png"/><Relationship Id="rId28" Type="http://schemas.openxmlformats.org/officeDocument/2006/relationships/image" Target="../media/image286.png"/><Relationship Id="rId10" Type="http://schemas.openxmlformats.org/officeDocument/2006/relationships/image" Target="../media/image367.png"/><Relationship Id="rId19" Type="http://schemas.openxmlformats.org/officeDocument/2006/relationships/image" Target="../media/image19.png"/><Relationship Id="rId31" Type="http://schemas.openxmlformats.org/officeDocument/2006/relationships/image" Target="../media/image379.png"/><Relationship Id="rId4" Type="http://schemas.openxmlformats.org/officeDocument/2006/relationships/image" Target="../media/image362.png"/><Relationship Id="rId9" Type="http://schemas.openxmlformats.org/officeDocument/2006/relationships/image" Target="../media/image366.png"/><Relationship Id="rId14" Type="http://schemas.openxmlformats.org/officeDocument/2006/relationships/image" Target="../media/image165.png"/><Relationship Id="rId22" Type="http://schemas.openxmlformats.org/officeDocument/2006/relationships/image" Target="../media/image373.png"/><Relationship Id="rId27" Type="http://schemas.openxmlformats.org/officeDocument/2006/relationships/image" Target="../media/image285.png"/><Relationship Id="rId30" Type="http://schemas.openxmlformats.org/officeDocument/2006/relationships/image" Target="../media/image37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1.png"/><Relationship Id="rId18" Type="http://schemas.openxmlformats.org/officeDocument/2006/relationships/image" Target="../media/image391.png"/><Relationship Id="rId26" Type="http://schemas.openxmlformats.org/officeDocument/2006/relationships/image" Target="../media/image177.png"/><Relationship Id="rId3" Type="http://schemas.openxmlformats.org/officeDocument/2006/relationships/image" Target="../media/image381.png"/><Relationship Id="rId21" Type="http://schemas.openxmlformats.org/officeDocument/2006/relationships/image" Target="../media/image201.png"/><Relationship Id="rId7" Type="http://schemas.openxmlformats.org/officeDocument/2006/relationships/image" Target="../media/image384.png"/><Relationship Id="rId12" Type="http://schemas.openxmlformats.org/officeDocument/2006/relationships/image" Target="../media/image387.png"/><Relationship Id="rId17" Type="http://schemas.openxmlformats.org/officeDocument/2006/relationships/image" Target="../media/image17.png"/><Relationship Id="rId25" Type="http://schemas.openxmlformats.org/officeDocument/2006/relationships/image" Target="../media/image394.png"/><Relationship Id="rId2" Type="http://schemas.openxmlformats.org/officeDocument/2006/relationships/image" Target="../media/image380.png"/><Relationship Id="rId16" Type="http://schemas.openxmlformats.org/officeDocument/2006/relationships/image" Target="../media/image390.png"/><Relationship Id="rId20" Type="http://schemas.openxmlformats.org/officeDocument/2006/relationships/image" Target="../media/image200.png"/><Relationship Id="rId29" Type="http://schemas.openxmlformats.org/officeDocument/2006/relationships/image" Target="../media/image3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3.png"/><Relationship Id="rId11" Type="http://schemas.openxmlformats.org/officeDocument/2006/relationships/image" Target="../media/image386.png"/><Relationship Id="rId24" Type="http://schemas.openxmlformats.org/officeDocument/2006/relationships/image" Target="../media/image175.png"/><Relationship Id="rId5" Type="http://schemas.openxmlformats.org/officeDocument/2006/relationships/image" Target="../media/image5.png"/><Relationship Id="rId15" Type="http://schemas.openxmlformats.org/officeDocument/2006/relationships/image" Target="../media/image389.png"/><Relationship Id="rId23" Type="http://schemas.openxmlformats.org/officeDocument/2006/relationships/image" Target="../media/image174.png"/><Relationship Id="rId28" Type="http://schemas.openxmlformats.org/officeDocument/2006/relationships/image" Target="../media/image179.png"/><Relationship Id="rId10" Type="http://schemas.openxmlformats.org/officeDocument/2006/relationships/image" Target="../media/image367.png"/><Relationship Id="rId19" Type="http://schemas.openxmlformats.org/officeDocument/2006/relationships/image" Target="../media/image392.png"/><Relationship Id="rId31" Type="http://schemas.openxmlformats.org/officeDocument/2006/relationships/image" Target="../media/image397.jpg"/><Relationship Id="rId4" Type="http://schemas.openxmlformats.org/officeDocument/2006/relationships/image" Target="../media/image382.png"/><Relationship Id="rId9" Type="http://schemas.openxmlformats.org/officeDocument/2006/relationships/image" Target="../media/image385.png"/><Relationship Id="rId14" Type="http://schemas.openxmlformats.org/officeDocument/2006/relationships/image" Target="../media/image388.png"/><Relationship Id="rId22" Type="http://schemas.openxmlformats.org/officeDocument/2006/relationships/image" Target="../media/image393.png"/><Relationship Id="rId27" Type="http://schemas.openxmlformats.org/officeDocument/2006/relationships/image" Target="../media/image178.png"/><Relationship Id="rId30" Type="http://schemas.openxmlformats.org/officeDocument/2006/relationships/image" Target="../media/image39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05.png"/><Relationship Id="rId18" Type="http://schemas.openxmlformats.org/officeDocument/2006/relationships/image" Target="../media/image408.png"/><Relationship Id="rId26" Type="http://schemas.openxmlformats.org/officeDocument/2006/relationships/image" Target="../media/image416.png"/><Relationship Id="rId3" Type="http://schemas.openxmlformats.org/officeDocument/2006/relationships/image" Target="../media/image399.png"/><Relationship Id="rId21" Type="http://schemas.openxmlformats.org/officeDocument/2006/relationships/image" Target="../media/image411.png"/><Relationship Id="rId7" Type="http://schemas.openxmlformats.org/officeDocument/2006/relationships/image" Target="../media/image242.png"/><Relationship Id="rId12" Type="http://schemas.openxmlformats.org/officeDocument/2006/relationships/image" Target="../media/image404.png"/><Relationship Id="rId17" Type="http://schemas.openxmlformats.org/officeDocument/2006/relationships/image" Target="../media/image17.png"/><Relationship Id="rId25" Type="http://schemas.openxmlformats.org/officeDocument/2006/relationships/image" Target="../media/image415.png"/><Relationship Id="rId2" Type="http://schemas.openxmlformats.org/officeDocument/2006/relationships/image" Target="../media/image398.png"/><Relationship Id="rId16" Type="http://schemas.openxmlformats.org/officeDocument/2006/relationships/image" Target="../media/image407.png"/><Relationship Id="rId20" Type="http://schemas.openxmlformats.org/officeDocument/2006/relationships/image" Target="../media/image410.png"/><Relationship Id="rId29" Type="http://schemas.openxmlformats.org/officeDocument/2006/relationships/image" Target="../media/image4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1.png"/><Relationship Id="rId11" Type="http://schemas.openxmlformats.org/officeDocument/2006/relationships/image" Target="../media/image403.png"/><Relationship Id="rId24" Type="http://schemas.openxmlformats.org/officeDocument/2006/relationships/image" Target="../media/image414.png"/><Relationship Id="rId5" Type="http://schemas.openxmlformats.org/officeDocument/2006/relationships/image" Target="../media/image157.png"/><Relationship Id="rId15" Type="http://schemas.openxmlformats.org/officeDocument/2006/relationships/image" Target="../media/image406.png"/><Relationship Id="rId23" Type="http://schemas.openxmlformats.org/officeDocument/2006/relationships/image" Target="../media/image413.png"/><Relationship Id="rId28" Type="http://schemas.openxmlformats.org/officeDocument/2006/relationships/image" Target="../media/image418.png"/><Relationship Id="rId10" Type="http://schemas.openxmlformats.org/officeDocument/2006/relationships/image" Target="../media/image10.png"/><Relationship Id="rId19" Type="http://schemas.openxmlformats.org/officeDocument/2006/relationships/image" Target="../media/image409.png"/><Relationship Id="rId4" Type="http://schemas.openxmlformats.org/officeDocument/2006/relationships/image" Target="../media/image400.png"/><Relationship Id="rId9" Type="http://schemas.openxmlformats.org/officeDocument/2006/relationships/image" Target="../media/image402.png"/><Relationship Id="rId14" Type="http://schemas.openxmlformats.org/officeDocument/2006/relationships/image" Target="../media/image165.png"/><Relationship Id="rId22" Type="http://schemas.openxmlformats.org/officeDocument/2006/relationships/image" Target="../media/image412.png"/><Relationship Id="rId27" Type="http://schemas.openxmlformats.org/officeDocument/2006/relationships/image" Target="../media/image417.png"/><Relationship Id="rId30" Type="http://schemas.openxmlformats.org/officeDocument/2006/relationships/image" Target="../media/image39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5.png"/><Relationship Id="rId13" Type="http://schemas.openxmlformats.org/officeDocument/2006/relationships/image" Target="../media/image405.png"/><Relationship Id="rId18" Type="http://schemas.openxmlformats.org/officeDocument/2006/relationships/image" Target="../media/image408.png"/><Relationship Id="rId26" Type="http://schemas.openxmlformats.org/officeDocument/2006/relationships/image" Target="../media/image435.png"/><Relationship Id="rId3" Type="http://schemas.openxmlformats.org/officeDocument/2006/relationships/image" Target="../media/image421.png"/><Relationship Id="rId21" Type="http://schemas.openxmlformats.org/officeDocument/2006/relationships/image" Target="../media/image430.png"/><Relationship Id="rId7" Type="http://schemas.openxmlformats.org/officeDocument/2006/relationships/image" Target="../media/image423.png"/><Relationship Id="rId12" Type="http://schemas.openxmlformats.org/officeDocument/2006/relationships/image" Target="../media/image426.png"/><Relationship Id="rId17" Type="http://schemas.openxmlformats.org/officeDocument/2006/relationships/image" Target="../media/image17.png"/><Relationship Id="rId25" Type="http://schemas.openxmlformats.org/officeDocument/2006/relationships/image" Target="../media/image434.png"/><Relationship Id="rId2" Type="http://schemas.openxmlformats.org/officeDocument/2006/relationships/image" Target="../media/image420.png"/><Relationship Id="rId16" Type="http://schemas.openxmlformats.org/officeDocument/2006/relationships/image" Target="../media/image427.png"/><Relationship Id="rId20" Type="http://schemas.openxmlformats.org/officeDocument/2006/relationships/image" Target="../media/image429.png"/><Relationship Id="rId29" Type="http://schemas.openxmlformats.org/officeDocument/2006/relationships/image" Target="../media/image4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1.png"/><Relationship Id="rId11" Type="http://schemas.openxmlformats.org/officeDocument/2006/relationships/image" Target="../media/image425.png"/><Relationship Id="rId24" Type="http://schemas.openxmlformats.org/officeDocument/2006/relationships/image" Target="../media/image433.png"/><Relationship Id="rId5" Type="http://schemas.openxmlformats.org/officeDocument/2006/relationships/image" Target="../media/image157.png"/><Relationship Id="rId15" Type="http://schemas.openxmlformats.org/officeDocument/2006/relationships/image" Target="../media/image166.png"/><Relationship Id="rId23" Type="http://schemas.openxmlformats.org/officeDocument/2006/relationships/image" Target="../media/image432.png"/><Relationship Id="rId28" Type="http://schemas.openxmlformats.org/officeDocument/2006/relationships/image" Target="../media/image437.png"/><Relationship Id="rId10" Type="http://schemas.openxmlformats.org/officeDocument/2006/relationships/image" Target="../media/image367.png"/><Relationship Id="rId19" Type="http://schemas.openxmlformats.org/officeDocument/2006/relationships/image" Target="../media/image428.png"/><Relationship Id="rId4" Type="http://schemas.openxmlformats.org/officeDocument/2006/relationships/image" Target="../media/image422.png"/><Relationship Id="rId9" Type="http://schemas.openxmlformats.org/officeDocument/2006/relationships/image" Target="../media/image424.png"/><Relationship Id="rId14" Type="http://schemas.openxmlformats.org/officeDocument/2006/relationships/image" Target="../media/image165.png"/><Relationship Id="rId22" Type="http://schemas.openxmlformats.org/officeDocument/2006/relationships/image" Target="../media/image431.png"/><Relationship Id="rId27" Type="http://schemas.openxmlformats.org/officeDocument/2006/relationships/image" Target="../media/image436.png"/><Relationship Id="rId30" Type="http://schemas.openxmlformats.org/officeDocument/2006/relationships/image" Target="../media/image4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5.png"/><Relationship Id="rId13" Type="http://schemas.openxmlformats.org/officeDocument/2006/relationships/image" Target="../media/image405.png"/><Relationship Id="rId18" Type="http://schemas.openxmlformats.org/officeDocument/2006/relationships/image" Target="../media/image444.png"/><Relationship Id="rId26" Type="http://schemas.openxmlformats.org/officeDocument/2006/relationships/image" Target="../media/image451.png"/><Relationship Id="rId3" Type="http://schemas.openxmlformats.org/officeDocument/2006/relationships/image" Target="../media/image440.png"/><Relationship Id="rId21" Type="http://schemas.openxmlformats.org/officeDocument/2006/relationships/image" Target="../media/image446.png"/><Relationship Id="rId7" Type="http://schemas.openxmlformats.org/officeDocument/2006/relationships/image" Target="../media/image242.png"/><Relationship Id="rId12" Type="http://schemas.openxmlformats.org/officeDocument/2006/relationships/image" Target="../media/image41.png"/><Relationship Id="rId17" Type="http://schemas.openxmlformats.org/officeDocument/2006/relationships/image" Target="../media/image17.png"/><Relationship Id="rId25" Type="http://schemas.openxmlformats.org/officeDocument/2006/relationships/image" Target="../media/image450.png"/><Relationship Id="rId2" Type="http://schemas.openxmlformats.org/officeDocument/2006/relationships/image" Target="../media/image360.png"/><Relationship Id="rId16" Type="http://schemas.openxmlformats.org/officeDocument/2006/relationships/image" Target="../media/image443.png"/><Relationship Id="rId20" Type="http://schemas.openxmlformats.org/officeDocument/2006/relationships/image" Target="../media/image445.png"/><Relationship Id="rId29" Type="http://schemas.openxmlformats.org/officeDocument/2006/relationships/image" Target="../media/image4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1.png"/><Relationship Id="rId11" Type="http://schemas.openxmlformats.org/officeDocument/2006/relationships/image" Target="../media/image425.png"/><Relationship Id="rId24" Type="http://schemas.openxmlformats.org/officeDocument/2006/relationships/image" Target="../media/image449.png"/><Relationship Id="rId5" Type="http://schemas.openxmlformats.org/officeDocument/2006/relationships/image" Target="../media/image157.png"/><Relationship Id="rId15" Type="http://schemas.openxmlformats.org/officeDocument/2006/relationships/image" Target="../media/image166.png"/><Relationship Id="rId23" Type="http://schemas.openxmlformats.org/officeDocument/2006/relationships/image" Target="../media/image448.png"/><Relationship Id="rId28" Type="http://schemas.openxmlformats.org/officeDocument/2006/relationships/image" Target="../media/image453.png"/><Relationship Id="rId10" Type="http://schemas.openxmlformats.org/officeDocument/2006/relationships/image" Target="../media/image367.png"/><Relationship Id="rId19" Type="http://schemas.openxmlformats.org/officeDocument/2006/relationships/image" Target="../media/image428.png"/><Relationship Id="rId31" Type="http://schemas.openxmlformats.org/officeDocument/2006/relationships/image" Target="../media/image456.jpg"/><Relationship Id="rId4" Type="http://schemas.openxmlformats.org/officeDocument/2006/relationships/image" Target="../media/image441.png"/><Relationship Id="rId9" Type="http://schemas.openxmlformats.org/officeDocument/2006/relationships/image" Target="../media/image442.png"/><Relationship Id="rId14" Type="http://schemas.openxmlformats.org/officeDocument/2006/relationships/image" Target="../media/image165.png"/><Relationship Id="rId22" Type="http://schemas.openxmlformats.org/officeDocument/2006/relationships/image" Target="../media/image447.png"/><Relationship Id="rId27" Type="http://schemas.openxmlformats.org/officeDocument/2006/relationships/image" Target="../media/image452.png"/><Relationship Id="rId30" Type="http://schemas.openxmlformats.org/officeDocument/2006/relationships/image" Target="../media/image4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13" Type="http://schemas.openxmlformats.org/officeDocument/2006/relationships/image" Target="../media/image405.png"/><Relationship Id="rId18" Type="http://schemas.openxmlformats.org/officeDocument/2006/relationships/image" Target="../media/image444.png"/><Relationship Id="rId26" Type="http://schemas.openxmlformats.org/officeDocument/2006/relationships/image" Target="../media/image55.png"/><Relationship Id="rId3" Type="http://schemas.openxmlformats.org/officeDocument/2006/relationships/image" Target="../media/image458.png"/><Relationship Id="rId21" Type="http://schemas.openxmlformats.org/officeDocument/2006/relationships/image" Target="../media/image463.png"/><Relationship Id="rId7" Type="http://schemas.openxmlformats.org/officeDocument/2006/relationships/image" Target="../media/image242.png"/><Relationship Id="rId12" Type="http://schemas.openxmlformats.org/officeDocument/2006/relationships/image" Target="../media/image460.png"/><Relationship Id="rId17" Type="http://schemas.openxmlformats.org/officeDocument/2006/relationships/image" Target="../media/image17.png"/><Relationship Id="rId25" Type="http://schemas.openxmlformats.org/officeDocument/2006/relationships/image" Target="../media/image255.png"/><Relationship Id="rId2" Type="http://schemas.openxmlformats.org/officeDocument/2006/relationships/image" Target="../media/image457.png"/><Relationship Id="rId16" Type="http://schemas.openxmlformats.org/officeDocument/2006/relationships/image" Target="../media/image461.png"/><Relationship Id="rId20" Type="http://schemas.openxmlformats.org/officeDocument/2006/relationships/image" Target="../media/image462.png"/><Relationship Id="rId29" Type="http://schemas.openxmlformats.org/officeDocument/2006/relationships/image" Target="../media/image4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1.png"/><Relationship Id="rId11" Type="http://schemas.openxmlformats.org/officeDocument/2006/relationships/image" Target="../media/image425.png"/><Relationship Id="rId24" Type="http://schemas.openxmlformats.org/officeDocument/2006/relationships/image" Target="../media/image204.png"/><Relationship Id="rId5" Type="http://schemas.openxmlformats.org/officeDocument/2006/relationships/image" Target="../media/image157.png"/><Relationship Id="rId15" Type="http://schemas.openxmlformats.org/officeDocument/2006/relationships/image" Target="../media/image166.png"/><Relationship Id="rId23" Type="http://schemas.openxmlformats.org/officeDocument/2006/relationships/image" Target="../media/image203.png"/><Relationship Id="rId28" Type="http://schemas.openxmlformats.org/officeDocument/2006/relationships/image" Target="../media/image57.png"/><Relationship Id="rId10" Type="http://schemas.openxmlformats.org/officeDocument/2006/relationships/image" Target="../media/image323.png"/><Relationship Id="rId19" Type="http://schemas.openxmlformats.org/officeDocument/2006/relationships/image" Target="../media/image428.png"/><Relationship Id="rId4" Type="http://schemas.openxmlformats.org/officeDocument/2006/relationships/image" Target="../media/image441.png"/><Relationship Id="rId9" Type="http://schemas.openxmlformats.org/officeDocument/2006/relationships/image" Target="../media/image459.png"/><Relationship Id="rId14" Type="http://schemas.openxmlformats.org/officeDocument/2006/relationships/image" Target="../media/image165.png"/><Relationship Id="rId22" Type="http://schemas.openxmlformats.org/officeDocument/2006/relationships/image" Target="../media/image464.png"/><Relationship Id="rId27" Type="http://schemas.openxmlformats.org/officeDocument/2006/relationships/image" Target="../media/image56.png"/><Relationship Id="rId30" Type="http://schemas.openxmlformats.org/officeDocument/2006/relationships/image" Target="../media/image46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26" Type="http://schemas.openxmlformats.org/officeDocument/2006/relationships/image" Target="../media/image84.png"/><Relationship Id="rId39" Type="http://schemas.openxmlformats.org/officeDocument/2006/relationships/image" Target="../media/image97.png"/><Relationship Id="rId21" Type="http://schemas.openxmlformats.org/officeDocument/2006/relationships/image" Target="../media/image79.png"/><Relationship Id="rId34" Type="http://schemas.openxmlformats.org/officeDocument/2006/relationships/image" Target="../media/image9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29" Type="http://schemas.openxmlformats.org/officeDocument/2006/relationships/image" Target="../media/image87.png"/><Relationship Id="rId41" Type="http://schemas.openxmlformats.org/officeDocument/2006/relationships/image" Target="../media/image9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24" Type="http://schemas.openxmlformats.org/officeDocument/2006/relationships/image" Target="../media/image82.png"/><Relationship Id="rId32" Type="http://schemas.openxmlformats.org/officeDocument/2006/relationships/image" Target="../media/image90.png"/><Relationship Id="rId37" Type="http://schemas.openxmlformats.org/officeDocument/2006/relationships/image" Target="../media/image95.png"/><Relationship Id="rId40" Type="http://schemas.openxmlformats.org/officeDocument/2006/relationships/image" Target="../media/image98.png"/><Relationship Id="rId5" Type="http://schemas.openxmlformats.org/officeDocument/2006/relationships/image" Target="../media/image64.png"/><Relationship Id="rId15" Type="http://schemas.openxmlformats.org/officeDocument/2006/relationships/image" Target="../media/image73.png"/><Relationship Id="rId23" Type="http://schemas.openxmlformats.org/officeDocument/2006/relationships/image" Target="../media/image81.png"/><Relationship Id="rId28" Type="http://schemas.openxmlformats.org/officeDocument/2006/relationships/image" Target="../media/image86.png"/><Relationship Id="rId36" Type="http://schemas.openxmlformats.org/officeDocument/2006/relationships/image" Target="../media/image94.png"/><Relationship Id="rId10" Type="http://schemas.openxmlformats.org/officeDocument/2006/relationships/image" Target="../media/image69.png"/><Relationship Id="rId19" Type="http://schemas.openxmlformats.org/officeDocument/2006/relationships/image" Target="../media/image77.png"/><Relationship Id="rId31" Type="http://schemas.openxmlformats.org/officeDocument/2006/relationships/image" Target="../media/image8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Relationship Id="rId27" Type="http://schemas.openxmlformats.org/officeDocument/2006/relationships/image" Target="../media/image85.png"/><Relationship Id="rId30" Type="http://schemas.openxmlformats.org/officeDocument/2006/relationships/image" Target="../media/image88.png"/><Relationship Id="rId35" Type="http://schemas.openxmlformats.org/officeDocument/2006/relationships/image" Target="../media/image93.png"/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12" Type="http://schemas.openxmlformats.org/officeDocument/2006/relationships/image" Target="../media/image41.png"/><Relationship Id="rId17" Type="http://schemas.openxmlformats.org/officeDocument/2006/relationships/image" Target="../media/image75.png"/><Relationship Id="rId25" Type="http://schemas.openxmlformats.org/officeDocument/2006/relationships/image" Target="../media/image83.png"/><Relationship Id="rId33" Type="http://schemas.openxmlformats.org/officeDocument/2006/relationships/image" Target="../media/image91.png"/><Relationship Id="rId38" Type="http://schemas.openxmlformats.org/officeDocument/2006/relationships/image" Target="../media/image9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13" Type="http://schemas.openxmlformats.org/officeDocument/2006/relationships/image" Target="../media/image405.png"/><Relationship Id="rId18" Type="http://schemas.openxmlformats.org/officeDocument/2006/relationships/image" Target="../media/image444.png"/><Relationship Id="rId26" Type="http://schemas.openxmlformats.org/officeDocument/2006/relationships/image" Target="../media/image476.png"/><Relationship Id="rId3" Type="http://schemas.openxmlformats.org/officeDocument/2006/relationships/image" Target="../media/image467.png"/><Relationship Id="rId21" Type="http://schemas.openxmlformats.org/officeDocument/2006/relationships/image" Target="../media/image472.png"/><Relationship Id="rId7" Type="http://schemas.openxmlformats.org/officeDocument/2006/relationships/image" Target="../media/image242.png"/><Relationship Id="rId12" Type="http://schemas.openxmlformats.org/officeDocument/2006/relationships/image" Target="../media/image469.png"/><Relationship Id="rId17" Type="http://schemas.openxmlformats.org/officeDocument/2006/relationships/image" Target="../media/image197.png"/><Relationship Id="rId25" Type="http://schemas.openxmlformats.org/officeDocument/2006/relationships/image" Target="../media/image475.png"/><Relationship Id="rId2" Type="http://schemas.openxmlformats.org/officeDocument/2006/relationships/image" Target="../media/image466.png"/><Relationship Id="rId16" Type="http://schemas.openxmlformats.org/officeDocument/2006/relationships/image" Target="../media/image470.png"/><Relationship Id="rId20" Type="http://schemas.openxmlformats.org/officeDocument/2006/relationships/image" Target="../media/image471.png"/><Relationship Id="rId29" Type="http://schemas.openxmlformats.org/officeDocument/2006/relationships/image" Target="../media/image4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1.png"/><Relationship Id="rId11" Type="http://schemas.openxmlformats.org/officeDocument/2006/relationships/image" Target="../media/image425.png"/><Relationship Id="rId24" Type="http://schemas.openxmlformats.org/officeDocument/2006/relationships/image" Target="../media/image474.png"/><Relationship Id="rId5" Type="http://schemas.openxmlformats.org/officeDocument/2006/relationships/image" Target="../media/image157.png"/><Relationship Id="rId15" Type="http://schemas.openxmlformats.org/officeDocument/2006/relationships/image" Target="../media/image166.png"/><Relationship Id="rId23" Type="http://schemas.openxmlformats.org/officeDocument/2006/relationships/image" Target="../media/image473.png"/><Relationship Id="rId28" Type="http://schemas.openxmlformats.org/officeDocument/2006/relationships/image" Target="../media/image478.png"/><Relationship Id="rId10" Type="http://schemas.openxmlformats.org/officeDocument/2006/relationships/image" Target="../media/image323.png"/><Relationship Id="rId19" Type="http://schemas.openxmlformats.org/officeDocument/2006/relationships/image" Target="../media/image428.png"/><Relationship Id="rId4" Type="http://schemas.openxmlformats.org/officeDocument/2006/relationships/image" Target="../media/image441.png"/><Relationship Id="rId9" Type="http://schemas.openxmlformats.org/officeDocument/2006/relationships/image" Target="../media/image468.png"/><Relationship Id="rId14" Type="http://schemas.openxmlformats.org/officeDocument/2006/relationships/image" Target="../media/image165.png"/><Relationship Id="rId22" Type="http://schemas.openxmlformats.org/officeDocument/2006/relationships/image" Target="../media/image464.png"/><Relationship Id="rId27" Type="http://schemas.openxmlformats.org/officeDocument/2006/relationships/image" Target="../media/image477.png"/><Relationship Id="rId30" Type="http://schemas.openxmlformats.org/officeDocument/2006/relationships/image" Target="../media/image4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18" Type="http://schemas.openxmlformats.org/officeDocument/2006/relationships/image" Target="../media/image115.png"/><Relationship Id="rId26" Type="http://schemas.openxmlformats.org/officeDocument/2006/relationships/image" Target="../media/image123.png"/><Relationship Id="rId3" Type="http://schemas.openxmlformats.org/officeDocument/2006/relationships/image" Target="../media/image101.png"/><Relationship Id="rId21" Type="http://schemas.openxmlformats.org/officeDocument/2006/relationships/image" Target="../media/image118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7.png"/><Relationship Id="rId25" Type="http://schemas.openxmlformats.org/officeDocument/2006/relationships/image" Target="../media/image122.png"/><Relationship Id="rId2" Type="http://schemas.openxmlformats.org/officeDocument/2006/relationships/image" Target="../media/image100.png"/><Relationship Id="rId16" Type="http://schemas.openxmlformats.org/officeDocument/2006/relationships/image" Target="../media/image114.png"/><Relationship Id="rId20" Type="http://schemas.openxmlformats.org/officeDocument/2006/relationships/image" Target="../media/image117.png"/><Relationship Id="rId29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24" Type="http://schemas.openxmlformats.org/officeDocument/2006/relationships/image" Target="../media/image121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23" Type="http://schemas.openxmlformats.org/officeDocument/2006/relationships/image" Target="../media/image120.png"/><Relationship Id="rId28" Type="http://schemas.openxmlformats.org/officeDocument/2006/relationships/image" Target="../media/image125.png"/><Relationship Id="rId10" Type="http://schemas.openxmlformats.org/officeDocument/2006/relationships/image" Target="../media/image108.png"/><Relationship Id="rId19" Type="http://schemas.openxmlformats.org/officeDocument/2006/relationships/image" Target="../media/image116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Relationship Id="rId22" Type="http://schemas.openxmlformats.org/officeDocument/2006/relationships/image" Target="../media/image119.png"/><Relationship Id="rId27" Type="http://schemas.openxmlformats.org/officeDocument/2006/relationships/image" Target="../media/image124.png"/><Relationship Id="rId30" Type="http://schemas.openxmlformats.org/officeDocument/2006/relationships/image" Target="../media/image1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7.png"/><Relationship Id="rId18" Type="http://schemas.openxmlformats.org/officeDocument/2006/relationships/image" Target="../media/image142.png"/><Relationship Id="rId26" Type="http://schemas.openxmlformats.org/officeDocument/2006/relationships/image" Target="../media/image150.png"/><Relationship Id="rId3" Type="http://schemas.openxmlformats.org/officeDocument/2006/relationships/image" Target="../media/image129.png"/><Relationship Id="rId21" Type="http://schemas.openxmlformats.org/officeDocument/2006/relationships/image" Target="../media/image145.png"/><Relationship Id="rId7" Type="http://schemas.openxmlformats.org/officeDocument/2006/relationships/image" Target="../media/image133.png"/><Relationship Id="rId12" Type="http://schemas.openxmlformats.org/officeDocument/2006/relationships/image" Target="../media/image41.png"/><Relationship Id="rId17" Type="http://schemas.openxmlformats.org/officeDocument/2006/relationships/image" Target="../media/image141.png"/><Relationship Id="rId25" Type="http://schemas.openxmlformats.org/officeDocument/2006/relationships/image" Target="../media/image149.png"/><Relationship Id="rId2" Type="http://schemas.openxmlformats.org/officeDocument/2006/relationships/image" Target="../media/image128.png"/><Relationship Id="rId16" Type="http://schemas.openxmlformats.org/officeDocument/2006/relationships/image" Target="../media/image140.png"/><Relationship Id="rId20" Type="http://schemas.openxmlformats.org/officeDocument/2006/relationships/image" Target="../media/image144.png"/><Relationship Id="rId29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6.png"/><Relationship Id="rId24" Type="http://schemas.openxmlformats.org/officeDocument/2006/relationships/image" Target="../media/image148.png"/><Relationship Id="rId5" Type="http://schemas.openxmlformats.org/officeDocument/2006/relationships/image" Target="../media/image131.png"/><Relationship Id="rId15" Type="http://schemas.openxmlformats.org/officeDocument/2006/relationships/image" Target="../media/image139.png"/><Relationship Id="rId23" Type="http://schemas.openxmlformats.org/officeDocument/2006/relationships/image" Target="../media/image147.png"/><Relationship Id="rId28" Type="http://schemas.openxmlformats.org/officeDocument/2006/relationships/image" Target="../media/image152.png"/><Relationship Id="rId10" Type="http://schemas.openxmlformats.org/officeDocument/2006/relationships/image" Target="../media/image135.png"/><Relationship Id="rId19" Type="http://schemas.openxmlformats.org/officeDocument/2006/relationships/image" Target="../media/image143.png"/><Relationship Id="rId4" Type="http://schemas.openxmlformats.org/officeDocument/2006/relationships/image" Target="../media/image130.png"/><Relationship Id="rId9" Type="http://schemas.openxmlformats.org/officeDocument/2006/relationships/image" Target="../media/image134.png"/><Relationship Id="rId14" Type="http://schemas.openxmlformats.org/officeDocument/2006/relationships/image" Target="../media/image138.png"/><Relationship Id="rId22" Type="http://schemas.openxmlformats.org/officeDocument/2006/relationships/image" Target="../media/image146.png"/><Relationship Id="rId27" Type="http://schemas.openxmlformats.org/officeDocument/2006/relationships/image" Target="../media/image151.png"/><Relationship Id="rId30" Type="http://schemas.openxmlformats.org/officeDocument/2006/relationships/image" Target="../media/image1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4.png"/><Relationship Id="rId18" Type="http://schemas.openxmlformats.org/officeDocument/2006/relationships/image" Target="../media/image169.png"/><Relationship Id="rId26" Type="http://schemas.openxmlformats.org/officeDocument/2006/relationships/image" Target="../media/image177.png"/><Relationship Id="rId3" Type="http://schemas.openxmlformats.org/officeDocument/2006/relationships/image" Target="../media/image155.png"/><Relationship Id="rId21" Type="http://schemas.openxmlformats.org/officeDocument/2006/relationships/image" Target="../media/image172.png"/><Relationship Id="rId7" Type="http://schemas.openxmlformats.org/officeDocument/2006/relationships/image" Target="../media/image159.png"/><Relationship Id="rId12" Type="http://schemas.openxmlformats.org/officeDocument/2006/relationships/image" Target="../media/image163.png"/><Relationship Id="rId17" Type="http://schemas.openxmlformats.org/officeDocument/2006/relationships/image" Target="../media/image168.png"/><Relationship Id="rId25" Type="http://schemas.openxmlformats.org/officeDocument/2006/relationships/image" Target="../media/image176.png"/><Relationship Id="rId2" Type="http://schemas.openxmlformats.org/officeDocument/2006/relationships/image" Target="../media/image154.png"/><Relationship Id="rId16" Type="http://schemas.openxmlformats.org/officeDocument/2006/relationships/image" Target="../media/image167.png"/><Relationship Id="rId20" Type="http://schemas.openxmlformats.org/officeDocument/2006/relationships/image" Target="../media/image171.png"/><Relationship Id="rId29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2.png"/><Relationship Id="rId24" Type="http://schemas.openxmlformats.org/officeDocument/2006/relationships/image" Target="../media/image175.png"/><Relationship Id="rId5" Type="http://schemas.openxmlformats.org/officeDocument/2006/relationships/image" Target="../media/image157.png"/><Relationship Id="rId15" Type="http://schemas.openxmlformats.org/officeDocument/2006/relationships/image" Target="../media/image166.png"/><Relationship Id="rId23" Type="http://schemas.openxmlformats.org/officeDocument/2006/relationships/image" Target="../media/image174.png"/><Relationship Id="rId28" Type="http://schemas.openxmlformats.org/officeDocument/2006/relationships/image" Target="../media/image179.png"/><Relationship Id="rId10" Type="http://schemas.openxmlformats.org/officeDocument/2006/relationships/image" Target="../media/image10.png"/><Relationship Id="rId19" Type="http://schemas.openxmlformats.org/officeDocument/2006/relationships/image" Target="../media/image170.png"/><Relationship Id="rId31" Type="http://schemas.openxmlformats.org/officeDocument/2006/relationships/image" Target="../media/image18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Relationship Id="rId14" Type="http://schemas.openxmlformats.org/officeDocument/2006/relationships/image" Target="../media/image165.png"/><Relationship Id="rId22" Type="http://schemas.openxmlformats.org/officeDocument/2006/relationships/image" Target="../media/image173.png"/><Relationship Id="rId27" Type="http://schemas.openxmlformats.org/officeDocument/2006/relationships/image" Target="../media/image178.png"/><Relationship Id="rId30" Type="http://schemas.openxmlformats.org/officeDocument/2006/relationships/image" Target="../media/image18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93.png"/><Relationship Id="rId18" Type="http://schemas.openxmlformats.org/officeDocument/2006/relationships/image" Target="../media/image198.png"/><Relationship Id="rId26" Type="http://schemas.openxmlformats.org/officeDocument/2006/relationships/image" Target="../media/image55.png"/><Relationship Id="rId3" Type="http://schemas.openxmlformats.org/officeDocument/2006/relationships/image" Target="../media/image184.png"/><Relationship Id="rId21" Type="http://schemas.openxmlformats.org/officeDocument/2006/relationships/image" Target="../media/image201.png"/><Relationship Id="rId7" Type="http://schemas.openxmlformats.org/officeDocument/2006/relationships/image" Target="../media/image188.png"/><Relationship Id="rId12" Type="http://schemas.openxmlformats.org/officeDocument/2006/relationships/image" Target="../media/image41.png"/><Relationship Id="rId17" Type="http://schemas.openxmlformats.org/officeDocument/2006/relationships/image" Target="../media/image197.png"/><Relationship Id="rId25" Type="http://schemas.openxmlformats.org/officeDocument/2006/relationships/image" Target="../media/image205.png"/><Relationship Id="rId2" Type="http://schemas.openxmlformats.org/officeDocument/2006/relationships/image" Target="../media/image183.png"/><Relationship Id="rId16" Type="http://schemas.openxmlformats.org/officeDocument/2006/relationships/image" Target="../media/image196.png"/><Relationship Id="rId20" Type="http://schemas.openxmlformats.org/officeDocument/2006/relationships/image" Target="../media/image200.png"/><Relationship Id="rId29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11" Type="http://schemas.openxmlformats.org/officeDocument/2006/relationships/image" Target="../media/image192.png"/><Relationship Id="rId24" Type="http://schemas.openxmlformats.org/officeDocument/2006/relationships/image" Target="../media/image204.png"/><Relationship Id="rId5" Type="http://schemas.openxmlformats.org/officeDocument/2006/relationships/image" Target="../media/image186.png"/><Relationship Id="rId15" Type="http://schemas.openxmlformats.org/officeDocument/2006/relationships/image" Target="../media/image195.png"/><Relationship Id="rId23" Type="http://schemas.openxmlformats.org/officeDocument/2006/relationships/image" Target="../media/image203.png"/><Relationship Id="rId28" Type="http://schemas.openxmlformats.org/officeDocument/2006/relationships/image" Target="../media/image57.png"/><Relationship Id="rId10" Type="http://schemas.openxmlformats.org/officeDocument/2006/relationships/image" Target="../media/image191.png"/><Relationship Id="rId19" Type="http://schemas.openxmlformats.org/officeDocument/2006/relationships/image" Target="../media/image199.png"/><Relationship Id="rId31" Type="http://schemas.openxmlformats.org/officeDocument/2006/relationships/image" Target="../media/image208.jpg"/><Relationship Id="rId4" Type="http://schemas.openxmlformats.org/officeDocument/2006/relationships/image" Target="../media/image185.png"/><Relationship Id="rId9" Type="http://schemas.openxmlformats.org/officeDocument/2006/relationships/image" Target="../media/image190.png"/><Relationship Id="rId14" Type="http://schemas.openxmlformats.org/officeDocument/2006/relationships/image" Target="../media/image194.png"/><Relationship Id="rId22" Type="http://schemas.openxmlformats.org/officeDocument/2006/relationships/image" Target="../media/image202.png"/><Relationship Id="rId27" Type="http://schemas.openxmlformats.org/officeDocument/2006/relationships/image" Target="../media/image56.png"/><Relationship Id="rId30" Type="http://schemas.openxmlformats.org/officeDocument/2006/relationships/image" Target="../media/image20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13" Type="http://schemas.openxmlformats.org/officeDocument/2006/relationships/image" Target="../media/image220.png"/><Relationship Id="rId18" Type="http://schemas.openxmlformats.org/officeDocument/2006/relationships/image" Target="../media/image225.png"/><Relationship Id="rId26" Type="http://schemas.openxmlformats.org/officeDocument/2006/relationships/image" Target="../media/image233.png"/><Relationship Id="rId3" Type="http://schemas.openxmlformats.org/officeDocument/2006/relationships/image" Target="../media/image210.png"/><Relationship Id="rId21" Type="http://schemas.openxmlformats.org/officeDocument/2006/relationships/image" Target="../media/image228.png"/><Relationship Id="rId7" Type="http://schemas.openxmlformats.org/officeDocument/2006/relationships/image" Target="../media/image214.png"/><Relationship Id="rId12" Type="http://schemas.openxmlformats.org/officeDocument/2006/relationships/image" Target="../media/image219.png"/><Relationship Id="rId17" Type="http://schemas.openxmlformats.org/officeDocument/2006/relationships/image" Target="../media/image224.png"/><Relationship Id="rId25" Type="http://schemas.openxmlformats.org/officeDocument/2006/relationships/image" Target="../media/image232.png"/><Relationship Id="rId2" Type="http://schemas.openxmlformats.org/officeDocument/2006/relationships/image" Target="../media/image209.png"/><Relationship Id="rId16" Type="http://schemas.openxmlformats.org/officeDocument/2006/relationships/image" Target="../media/image223.png"/><Relationship Id="rId20" Type="http://schemas.openxmlformats.org/officeDocument/2006/relationships/image" Target="../media/image227.png"/><Relationship Id="rId29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png"/><Relationship Id="rId11" Type="http://schemas.openxmlformats.org/officeDocument/2006/relationships/image" Target="../media/image218.png"/><Relationship Id="rId24" Type="http://schemas.openxmlformats.org/officeDocument/2006/relationships/image" Target="../media/image231.png"/><Relationship Id="rId5" Type="http://schemas.openxmlformats.org/officeDocument/2006/relationships/image" Target="../media/image212.png"/><Relationship Id="rId15" Type="http://schemas.openxmlformats.org/officeDocument/2006/relationships/image" Target="../media/image222.png"/><Relationship Id="rId23" Type="http://schemas.openxmlformats.org/officeDocument/2006/relationships/image" Target="../media/image230.png"/><Relationship Id="rId28" Type="http://schemas.openxmlformats.org/officeDocument/2006/relationships/image" Target="../media/image235.png"/><Relationship Id="rId10" Type="http://schemas.openxmlformats.org/officeDocument/2006/relationships/image" Target="../media/image217.png"/><Relationship Id="rId19" Type="http://schemas.openxmlformats.org/officeDocument/2006/relationships/image" Target="../media/image226.png"/><Relationship Id="rId4" Type="http://schemas.openxmlformats.org/officeDocument/2006/relationships/image" Target="../media/image211.png"/><Relationship Id="rId9" Type="http://schemas.openxmlformats.org/officeDocument/2006/relationships/image" Target="../media/image216.png"/><Relationship Id="rId14" Type="http://schemas.openxmlformats.org/officeDocument/2006/relationships/image" Target="../media/image221.png"/><Relationship Id="rId22" Type="http://schemas.openxmlformats.org/officeDocument/2006/relationships/image" Target="../media/image229.png"/><Relationship Id="rId27" Type="http://schemas.openxmlformats.org/officeDocument/2006/relationships/image" Target="../media/image234.png"/><Relationship Id="rId30" Type="http://schemas.openxmlformats.org/officeDocument/2006/relationships/image" Target="../media/image2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13" Type="http://schemas.openxmlformats.org/officeDocument/2006/relationships/image" Target="../media/image111.png"/><Relationship Id="rId18" Type="http://schemas.openxmlformats.org/officeDocument/2006/relationships/image" Target="../media/image248.png"/><Relationship Id="rId26" Type="http://schemas.openxmlformats.org/officeDocument/2006/relationships/image" Target="../media/image256.png"/><Relationship Id="rId3" Type="http://schemas.openxmlformats.org/officeDocument/2006/relationships/image" Target="../media/image238.png"/><Relationship Id="rId21" Type="http://schemas.openxmlformats.org/officeDocument/2006/relationships/image" Target="../media/image251.png"/><Relationship Id="rId7" Type="http://schemas.openxmlformats.org/officeDocument/2006/relationships/image" Target="../media/image242.png"/><Relationship Id="rId12" Type="http://schemas.openxmlformats.org/officeDocument/2006/relationships/image" Target="../media/image246.png"/><Relationship Id="rId17" Type="http://schemas.openxmlformats.org/officeDocument/2006/relationships/image" Target="../media/image197.png"/><Relationship Id="rId25" Type="http://schemas.openxmlformats.org/officeDocument/2006/relationships/image" Target="../media/image255.png"/><Relationship Id="rId2" Type="http://schemas.openxmlformats.org/officeDocument/2006/relationships/image" Target="../media/image237.png"/><Relationship Id="rId16" Type="http://schemas.openxmlformats.org/officeDocument/2006/relationships/image" Target="../media/image247.png"/><Relationship Id="rId20" Type="http://schemas.openxmlformats.org/officeDocument/2006/relationships/image" Target="../media/image250.png"/><Relationship Id="rId29" Type="http://schemas.openxmlformats.org/officeDocument/2006/relationships/image" Target="../media/image2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45.png"/><Relationship Id="rId24" Type="http://schemas.openxmlformats.org/officeDocument/2006/relationships/image" Target="../media/image254.png"/><Relationship Id="rId5" Type="http://schemas.openxmlformats.org/officeDocument/2006/relationships/image" Target="../media/image240.png"/><Relationship Id="rId15" Type="http://schemas.openxmlformats.org/officeDocument/2006/relationships/image" Target="../media/image166.png"/><Relationship Id="rId23" Type="http://schemas.openxmlformats.org/officeDocument/2006/relationships/image" Target="../media/image253.png"/><Relationship Id="rId28" Type="http://schemas.openxmlformats.org/officeDocument/2006/relationships/image" Target="../media/image258.png"/><Relationship Id="rId10" Type="http://schemas.openxmlformats.org/officeDocument/2006/relationships/image" Target="../media/image217.png"/><Relationship Id="rId19" Type="http://schemas.openxmlformats.org/officeDocument/2006/relationships/image" Target="../media/image249.png"/><Relationship Id="rId31" Type="http://schemas.openxmlformats.org/officeDocument/2006/relationships/image" Target="../media/image261.png"/><Relationship Id="rId4" Type="http://schemas.openxmlformats.org/officeDocument/2006/relationships/image" Target="../media/image239.png"/><Relationship Id="rId9" Type="http://schemas.openxmlformats.org/officeDocument/2006/relationships/image" Target="../media/image244.png"/><Relationship Id="rId14" Type="http://schemas.openxmlformats.org/officeDocument/2006/relationships/image" Target="../media/image165.png"/><Relationship Id="rId22" Type="http://schemas.openxmlformats.org/officeDocument/2006/relationships/image" Target="../media/image252.png"/><Relationship Id="rId27" Type="http://schemas.openxmlformats.org/officeDocument/2006/relationships/image" Target="../media/image257.png"/><Relationship Id="rId30" Type="http://schemas.openxmlformats.org/officeDocument/2006/relationships/image" Target="../media/image2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13" Type="http://schemas.openxmlformats.org/officeDocument/2006/relationships/image" Target="../media/image273.png"/><Relationship Id="rId18" Type="http://schemas.openxmlformats.org/officeDocument/2006/relationships/image" Target="../media/image169.png"/><Relationship Id="rId26" Type="http://schemas.openxmlformats.org/officeDocument/2006/relationships/image" Target="../media/image284.png"/><Relationship Id="rId3" Type="http://schemas.openxmlformats.org/officeDocument/2006/relationships/image" Target="../media/image263.png"/><Relationship Id="rId21" Type="http://schemas.openxmlformats.org/officeDocument/2006/relationships/image" Target="../media/image279.png"/><Relationship Id="rId7" Type="http://schemas.openxmlformats.org/officeDocument/2006/relationships/image" Target="../media/image267.png"/><Relationship Id="rId12" Type="http://schemas.openxmlformats.org/officeDocument/2006/relationships/image" Target="../media/image272.png"/><Relationship Id="rId17" Type="http://schemas.openxmlformats.org/officeDocument/2006/relationships/image" Target="../media/image17.png"/><Relationship Id="rId25" Type="http://schemas.openxmlformats.org/officeDocument/2006/relationships/image" Target="../media/image283.png"/><Relationship Id="rId2" Type="http://schemas.openxmlformats.org/officeDocument/2006/relationships/image" Target="../media/image262.png"/><Relationship Id="rId16" Type="http://schemas.openxmlformats.org/officeDocument/2006/relationships/image" Target="../media/image276.png"/><Relationship Id="rId20" Type="http://schemas.openxmlformats.org/officeDocument/2006/relationships/image" Target="../media/image278.png"/><Relationship Id="rId29" Type="http://schemas.openxmlformats.org/officeDocument/2006/relationships/image" Target="../media/image2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6.png"/><Relationship Id="rId11" Type="http://schemas.openxmlformats.org/officeDocument/2006/relationships/image" Target="../media/image271.png"/><Relationship Id="rId24" Type="http://schemas.openxmlformats.org/officeDocument/2006/relationships/image" Target="../media/image282.png"/><Relationship Id="rId5" Type="http://schemas.openxmlformats.org/officeDocument/2006/relationships/image" Target="../media/image265.png"/><Relationship Id="rId15" Type="http://schemas.openxmlformats.org/officeDocument/2006/relationships/image" Target="../media/image275.png"/><Relationship Id="rId23" Type="http://schemas.openxmlformats.org/officeDocument/2006/relationships/image" Target="../media/image281.png"/><Relationship Id="rId28" Type="http://schemas.openxmlformats.org/officeDocument/2006/relationships/image" Target="../media/image286.png"/><Relationship Id="rId10" Type="http://schemas.openxmlformats.org/officeDocument/2006/relationships/image" Target="../media/image270.png"/><Relationship Id="rId19" Type="http://schemas.openxmlformats.org/officeDocument/2006/relationships/image" Target="../media/image277.png"/><Relationship Id="rId4" Type="http://schemas.openxmlformats.org/officeDocument/2006/relationships/image" Target="../media/image264.png"/><Relationship Id="rId9" Type="http://schemas.openxmlformats.org/officeDocument/2006/relationships/image" Target="../media/image269.png"/><Relationship Id="rId14" Type="http://schemas.openxmlformats.org/officeDocument/2006/relationships/image" Target="../media/image274.png"/><Relationship Id="rId22" Type="http://schemas.openxmlformats.org/officeDocument/2006/relationships/image" Target="../media/image280.png"/><Relationship Id="rId27" Type="http://schemas.openxmlformats.org/officeDocument/2006/relationships/image" Target="../media/image285.png"/><Relationship Id="rId30" Type="http://schemas.openxmlformats.org/officeDocument/2006/relationships/image" Target="../media/image2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17398"/>
            <a:ext cx="9140952" cy="5196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215" y="0"/>
            <a:ext cx="8901876" cy="5146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" y="5448172"/>
            <a:ext cx="6409931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0083" y="5676772"/>
            <a:ext cx="2731007" cy="102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5912992"/>
            <a:ext cx="7594853" cy="522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94993" y="5874892"/>
            <a:ext cx="1546225" cy="161290"/>
          </a:xfrm>
          <a:custGeom>
            <a:avLst/>
            <a:gdLst/>
            <a:ahLst/>
            <a:cxnLst/>
            <a:rect l="l" t="t" r="r" b="b"/>
            <a:pathLst>
              <a:path w="1546225" h="161289">
                <a:moveTo>
                  <a:pt x="1546098" y="76200"/>
                </a:moveTo>
                <a:lnTo>
                  <a:pt x="1546098" y="0"/>
                </a:lnTo>
                <a:lnTo>
                  <a:pt x="0" y="38100"/>
                </a:lnTo>
                <a:lnTo>
                  <a:pt x="0" y="160782"/>
                </a:lnTo>
                <a:lnTo>
                  <a:pt x="1546098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45619" y="6054725"/>
            <a:ext cx="3395979" cy="314325"/>
          </a:xfrm>
          <a:custGeom>
            <a:avLst/>
            <a:gdLst/>
            <a:ahLst/>
            <a:cxnLst/>
            <a:rect l="l" t="t" r="r" b="b"/>
            <a:pathLst>
              <a:path w="3395979" h="314325">
                <a:moveTo>
                  <a:pt x="3395472" y="0"/>
                </a:moveTo>
                <a:lnTo>
                  <a:pt x="0" y="247650"/>
                </a:lnTo>
                <a:lnTo>
                  <a:pt x="0" y="313944"/>
                </a:lnTo>
                <a:lnTo>
                  <a:pt x="3395472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71159" y="15220"/>
            <a:ext cx="7072841" cy="504202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244111" y="2605912"/>
            <a:ext cx="4186554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43025">
              <a:lnSpc>
                <a:spcPct val="100000"/>
              </a:lnSpc>
            </a:pPr>
            <a:r>
              <a:rPr sz="3600" b="1" spc="-5" dirty="0">
                <a:solidFill>
                  <a:srgbClr val="FFFF00"/>
                </a:solidFill>
                <a:latin typeface="Arial"/>
                <a:cs typeface="Arial"/>
              </a:rPr>
              <a:t>Правовое  воспитание </a:t>
            </a: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в</a:t>
            </a:r>
            <a:r>
              <a:rPr sz="3600" b="1" spc="-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FFFF00"/>
                </a:solidFill>
                <a:latin typeface="Arial"/>
                <a:cs typeface="Arial"/>
              </a:rPr>
              <a:t>ДОУ</a:t>
            </a:r>
            <a:endParaRPr sz="3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443608" y="342518"/>
            <a:ext cx="610616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2000" b="1" i="1" spc="-5" dirty="0" err="1">
                <a:solidFill>
                  <a:srgbClr val="FFFFFF"/>
                </a:solidFill>
                <a:latin typeface="Arial"/>
                <a:cs typeface="Arial"/>
              </a:rPr>
              <a:t>Муниципальное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000" b="1" i="1" spc="-5" dirty="0" smtClean="0">
                <a:solidFill>
                  <a:srgbClr val="FFFFFF"/>
                </a:solidFill>
                <a:latin typeface="Arial"/>
                <a:cs typeface="Arial"/>
              </a:rPr>
              <a:t>бюджетное дошкольное образовательное учреждение</a:t>
            </a:r>
          </a:p>
          <a:p>
            <a:pPr marL="12065" marR="5080" algn="ctr">
              <a:lnSpc>
                <a:spcPct val="100000"/>
              </a:lnSpc>
            </a:pPr>
            <a:r>
              <a:rPr lang="ru-RU" sz="2000" b="1" i="1" spc="-5" dirty="0" smtClean="0">
                <a:solidFill>
                  <a:srgbClr val="FFFFFF"/>
                </a:solidFill>
                <a:latin typeface="Arial"/>
                <a:cs typeface="Arial"/>
              </a:rPr>
              <a:t> «ЦРР - </a:t>
            </a:r>
            <a:r>
              <a:rPr sz="2000" b="1" i="1" spc="-5" dirty="0" err="1" smtClean="0">
                <a:solidFill>
                  <a:srgbClr val="FFFFFF"/>
                </a:solidFill>
                <a:latin typeface="Arial"/>
                <a:cs typeface="Arial"/>
              </a:rPr>
              <a:t>детский</a:t>
            </a:r>
            <a:r>
              <a:rPr sz="2000" b="1" i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5" dirty="0" err="1">
                <a:solidFill>
                  <a:srgbClr val="FFFFFF"/>
                </a:solidFill>
                <a:latin typeface="Arial"/>
                <a:cs typeface="Arial"/>
              </a:rPr>
              <a:t>сад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5" dirty="0" smtClean="0">
                <a:solidFill>
                  <a:srgbClr val="FFFFFF"/>
                </a:solidFill>
                <a:latin typeface="Arial"/>
                <a:cs typeface="Arial"/>
              </a:rPr>
              <a:t>№</a:t>
            </a:r>
            <a:r>
              <a:rPr lang="ru-RU" sz="2000" b="1" i="1" spc="-5" dirty="0" smtClean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r>
              <a:rPr sz="2000" b="1" i="1" spc="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5" dirty="0" smtClean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lang="ru-RU" sz="2000" b="1" i="1" spc="-5" dirty="0" err="1" smtClean="0">
                <a:solidFill>
                  <a:srgbClr val="FFFFFF"/>
                </a:solidFill>
                <a:latin typeface="Arial"/>
                <a:cs typeface="Arial"/>
              </a:rPr>
              <a:t>Семицветик</a:t>
            </a:r>
            <a:r>
              <a:rPr sz="2000" b="1" i="1" spc="-5" dirty="0" smtClean="0">
                <a:solidFill>
                  <a:srgbClr val="FFFFFF"/>
                </a:solidFill>
                <a:latin typeface="Arial"/>
                <a:cs typeface="Arial"/>
              </a:rPr>
              <a:t>»</a:t>
            </a:r>
          </a:p>
          <a:p>
            <a:pPr marL="1682750" marR="1676400" indent="-1270" algn="ctr">
              <a:lnSpc>
                <a:spcPct val="100000"/>
              </a:lnSpc>
            </a:pPr>
            <a:r>
              <a:rPr sz="2000" b="1" i="1" spc="-10" dirty="0" smtClean="0">
                <a:solidFill>
                  <a:srgbClr val="FFFFFF"/>
                </a:solidFill>
                <a:latin typeface="Arial"/>
                <a:cs typeface="Arial"/>
              </a:rPr>
              <a:t>г. </a:t>
            </a:r>
            <a:r>
              <a:rPr lang="ru-RU" sz="2000" b="1" i="1" spc="-10" dirty="0" smtClean="0">
                <a:solidFill>
                  <a:srgbClr val="FFFFFF"/>
                </a:solidFill>
                <a:latin typeface="Arial"/>
                <a:cs typeface="Arial"/>
              </a:rPr>
              <a:t>Лесной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37541" y="5902325"/>
            <a:ext cx="124714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 smtClean="0">
                <a:solidFill>
                  <a:srgbClr val="FFFFFF"/>
                </a:solidFill>
                <a:latin typeface="Arial"/>
                <a:cs typeface="Arial"/>
              </a:rPr>
              <a:t>201</a:t>
            </a:r>
            <a:r>
              <a:rPr lang="ru-RU" sz="2400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40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год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7339" y="1903348"/>
            <a:ext cx="3429000" cy="43434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2861" y="1888870"/>
            <a:ext cx="3458210" cy="4372610"/>
          </a:xfrm>
          <a:custGeom>
            <a:avLst/>
            <a:gdLst/>
            <a:ahLst/>
            <a:cxnLst/>
            <a:rect l="l" t="t" r="r" b="b"/>
            <a:pathLst>
              <a:path w="3458210" h="4372610">
                <a:moveTo>
                  <a:pt x="0" y="4372356"/>
                </a:moveTo>
                <a:lnTo>
                  <a:pt x="0" y="0"/>
                </a:lnTo>
                <a:lnTo>
                  <a:pt x="3457955" y="0"/>
                </a:lnTo>
                <a:lnTo>
                  <a:pt x="3457955" y="4372356"/>
                </a:lnTo>
                <a:lnTo>
                  <a:pt x="0" y="4372356"/>
                </a:lnTo>
                <a:close/>
              </a:path>
            </a:pathLst>
          </a:custGeom>
          <a:ln w="28575">
            <a:solidFill>
              <a:srgbClr val="FF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17398"/>
            <a:ext cx="9140952" cy="5196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215" y="0"/>
            <a:ext cx="8901876" cy="5146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" y="5448172"/>
            <a:ext cx="6409931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0083" y="5676772"/>
            <a:ext cx="2731007" cy="102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5912992"/>
            <a:ext cx="7594853" cy="522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94993" y="5874892"/>
            <a:ext cx="1546225" cy="161290"/>
          </a:xfrm>
          <a:custGeom>
            <a:avLst/>
            <a:gdLst/>
            <a:ahLst/>
            <a:cxnLst/>
            <a:rect l="l" t="t" r="r" b="b"/>
            <a:pathLst>
              <a:path w="1546225" h="161289">
                <a:moveTo>
                  <a:pt x="1546098" y="76200"/>
                </a:moveTo>
                <a:lnTo>
                  <a:pt x="1546098" y="0"/>
                </a:lnTo>
                <a:lnTo>
                  <a:pt x="0" y="38100"/>
                </a:lnTo>
                <a:lnTo>
                  <a:pt x="0" y="160782"/>
                </a:lnTo>
                <a:lnTo>
                  <a:pt x="1546098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45619" y="6054725"/>
            <a:ext cx="3395979" cy="314325"/>
          </a:xfrm>
          <a:custGeom>
            <a:avLst/>
            <a:gdLst/>
            <a:ahLst/>
            <a:cxnLst/>
            <a:rect l="l" t="t" r="r" b="b"/>
            <a:pathLst>
              <a:path w="3395979" h="314325">
                <a:moveTo>
                  <a:pt x="3395472" y="0"/>
                </a:moveTo>
                <a:lnTo>
                  <a:pt x="0" y="247650"/>
                </a:lnTo>
                <a:lnTo>
                  <a:pt x="0" y="313944"/>
                </a:lnTo>
                <a:lnTo>
                  <a:pt x="3395472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669429" y="129412"/>
            <a:ext cx="7804784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i="1" spc="-5" dirty="0">
                <a:solidFill>
                  <a:srgbClr val="65FF33"/>
                </a:solidFill>
                <a:latin typeface="Arial"/>
                <a:cs typeface="Arial"/>
              </a:rPr>
              <a:t>Организованная форма</a:t>
            </a:r>
            <a:r>
              <a:rPr sz="3600" i="1" spc="-80" dirty="0">
                <a:solidFill>
                  <a:srgbClr val="65FF33"/>
                </a:solidFill>
                <a:latin typeface="Arial"/>
                <a:cs typeface="Arial"/>
              </a:rPr>
              <a:t> </a:t>
            </a:r>
            <a:r>
              <a:rPr sz="3600" i="1" spc="-5" dirty="0">
                <a:solidFill>
                  <a:srgbClr val="65FF33"/>
                </a:solidFill>
                <a:latin typeface="Arial"/>
                <a:cs typeface="Arial"/>
              </a:rPr>
              <a:t>обучения</a:t>
            </a:r>
            <a:endParaRPr sz="36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819539" y="2208148"/>
            <a:ext cx="3199765" cy="2057400"/>
          </a:xfrm>
          <a:custGeom>
            <a:avLst/>
            <a:gdLst/>
            <a:ahLst/>
            <a:cxnLst/>
            <a:rect l="l" t="t" r="r" b="b"/>
            <a:pathLst>
              <a:path w="3199765" h="2057400">
                <a:moveTo>
                  <a:pt x="3199638" y="1852422"/>
                </a:moveTo>
                <a:lnTo>
                  <a:pt x="3199638" y="204216"/>
                </a:lnTo>
                <a:lnTo>
                  <a:pt x="3179459" y="179510"/>
                </a:lnTo>
                <a:lnTo>
                  <a:pt x="3115437" y="129254"/>
                </a:lnTo>
                <a:lnTo>
                  <a:pt x="3071001" y="104422"/>
                </a:lnTo>
                <a:lnTo>
                  <a:pt x="3017886" y="80267"/>
                </a:lnTo>
                <a:lnTo>
                  <a:pt x="2955797" y="57150"/>
                </a:lnTo>
                <a:lnTo>
                  <a:pt x="2912270" y="49481"/>
                </a:lnTo>
                <a:lnTo>
                  <a:pt x="2866974" y="42276"/>
                </a:lnTo>
                <a:lnTo>
                  <a:pt x="2820029" y="35545"/>
                </a:lnTo>
                <a:lnTo>
                  <a:pt x="2771555" y="29298"/>
                </a:lnTo>
                <a:lnTo>
                  <a:pt x="2721673" y="23547"/>
                </a:lnTo>
                <a:lnTo>
                  <a:pt x="2670503" y="18300"/>
                </a:lnTo>
                <a:lnTo>
                  <a:pt x="2618165" y="13568"/>
                </a:lnTo>
                <a:lnTo>
                  <a:pt x="2564779" y="9362"/>
                </a:lnTo>
                <a:lnTo>
                  <a:pt x="2510465" y="5691"/>
                </a:lnTo>
                <a:lnTo>
                  <a:pt x="2455345" y="2567"/>
                </a:lnTo>
                <a:lnTo>
                  <a:pt x="2399538" y="0"/>
                </a:lnTo>
                <a:lnTo>
                  <a:pt x="2340120" y="2567"/>
                </a:lnTo>
                <a:lnTo>
                  <a:pt x="2282739" y="5691"/>
                </a:lnTo>
                <a:lnTo>
                  <a:pt x="2227279" y="9362"/>
                </a:lnTo>
                <a:lnTo>
                  <a:pt x="2173621" y="13568"/>
                </a:lnTo>
                <a:lnTo>
                  <a:pt x="2121651" y="18300"/>
                </a:lnTo>
                <a:lnTo>
                  <a:pt x="2071250" y="23547"/>
                </a:lnTo>
                <a:lnTo>
                  <a:pt x="2022302" y="29298"/>
                </a:lnTo>
                <a:lnTo>
                  <a:pt x="1974691" y="35545"/>
                </a:lnTo>
                <a:lnTo>
                  <a:pt x="1928299" y="42276"/>
                </a:lnTo>
                <a:lnTo>
                  <a:pt x="1883009" y="49481"/>
                </a:lnTo>
                <a:lnTo>
                  <a:pt x="1838705" y="57150"/>
                </a:lnTo>
                <a:lnTo>
                  <a:pt x="1773995" y="80267"/>
                </a:lnTo>
                <a:lnTo>
                  <a:pt x="1718789" y="104422"/>
                </a:lnTo>
                <a:lnTo>
                  <a:pt x="1673447" y="129254"/>
                </a:lnTo>
                <a:lnTo>
                  <a:pt x="1638328" y="154403"/>
                </a:lnTo>
                <a:lnTo>
                  <a:pt x="1600199" y="204216"/>
                </a:lnTo>
                <a:lnTo>
                  <a:pt x="1581576" y="230473"/>
                </a:lnTo>
                <a:lnTo>
                  <a:pt x="1517999" y="279939"/>
                </a:lnTo>
                <a:lnTo>
                  <a:pt x="1473595" y="302768"/>
                </a:lnTo>
                <a:lnTo>
                  <a:pt x="1421147" y="324072"/>
                </a:lnTo>
                <a:lnTo>
                  <a:pt x="1360932" y="343662"/>
                </a:lnTo>
                <a:lnTo>
                  <a:pt x="1316387" y="352301"/>
                </a:lnTo>
                <a:lnTo>
                  <a:pt x="1270473" y="360371"/>
                </a:lnTo>
                <a:lnTo>
                  <a:pt x="1223215" y="367904"/>
                </a:lnTo>
                <a:lnTo>
                  <a:pt x="1174642" y="374936"/>
                </a:lnTo>
                <a:lnTo>
                  <a:pt x="1124780" y="381501"/>
                </a:lnTo>
                <a:lnTo>
                  <a:pt x="1073658" y="387633"/>
                </a:lnTo>
                <a:lnTo>
                  <a:pt x="1021303" y="393367"/>
                </a:lnTo>
                <a:lnTo>
                  <a:pt x="967742" y="398736"/>
                </a:lnTo>
                <a:lnTo>
                  <a:pt x="913003" y="403776"/>
                </a:lnTo>
                <a:lnTo>
                  <a:pt x="857113" y="408520"/>
                </a:lnTo>
                <a:lnTo>
                  <a:pt x="800100" y="413004"/>
                </a:lnTo>
                <a:lnTo>
                  <a:pt x="741712" y="408520"/>
                </a:lnTo>
                <a:lnTo>
                  <a:pt x="684966" y="403776"/>
                </a:lnTo>
                <a:lnTo>
                  <a:pt x="629804" y="398736"/>
                </a:lnTo>
                <a:lnTo>
                  <a:pt x="576167" y="393367"/>
                </a:lnTo>
                <a:lnTo>
                  <a:pt x="523996" y="387633"/>
                </a:lnTo>
                <a:lnTo>
                  <a:pt x="473234" y="381501"/>
                </a:lnTo>
                <a:lnTo>
                  <a:pt x="423822" y="374936"/>
                </a:lnTo>
                <a:lnTo>
                  <a:pt x="375702" y="367904"/>
                </a:lnTo>
                <a:lnTo>
                  <a:pt x="328814" y="360371"/>
                </a:lnTo>
                <a:lnTo>
                  <a:pt x="283102" y="352301"/>
                </a:lnTo>
                <a:lnTo>
                  <a:pt x="238506" y="343662"/>
                </a:lnTo>
                <a:lnTo>
                  <a:pt x="174219" y="324072"/>
                </a:lnTo>
                <a:lnTo>
                  <a:pt x="119944" y="302768"/>
                </a:lnTo>
                <a:lnTo>
                  <a:pt x="75533" y="279939"/>
                </a:lnTo>
                <a:lnTo>
                  <a:pt x="40837" y="255778"/>
                </a:lnTo>
                <a:lnTo>
                  <a:pt x="0" y="204216"/>
                </a:lnTo>
                <a:lnTo>
                  <a:pt x="0" y="1852422"/>
                </a:lnTo>
                <a:lnTo>
                  <a:pt x="40837" y="1902460"/>
                </a:lnTo>
                <a:lnTo>
                  <a:pt x="75533" y="1927002"/>
                </a:lnTo>
                <a:lnTo>
                  <a:pt x="119944" y="1950466"/>
                </a:lnTo>
                <a:lnTo>
                  <a:pt x="174219" y="1972278"/>
                </a:lnTo>
                <a:lnTo>
                  <a:pt x="238506" y="1991868"/>
                </a:lnTo>
                <a:lnTo>
                  <a:pt x="283102" y="1999371"/>
                </a:lnTo>
                <a:lnTo>
                  <a:pt x="328814" y="2006513"/>
                </a:lnTo>
                <a:lnTo>
                  <a:pt x="375702" y="2013312"/>
                </a:lnTo>
                <a:lnTo>
                  <a:pt x="423822" y="2019785"/>
                </a:lnTo>
                <a:lnTo>
                  <a:pt x="473234" y="2025949"/>
                </a:lnTo>
                <a:lnTo>
                  <a:pt x="523996" y="2031820"/>
                </a:lnTo>
                <a:lnTo>
                  <a:pt x="576167" y="2037417"/>
                </a:lnTo>
                <a:lnTo>
                  <a:pt x="629804" y="2042756"/>
                </a:lnTo>
                <a:lnTo>
                  <a:pt x="684966" y="2047855"/>
                </a:lnTo>
                <a:lnTo>
                  <a:pt x="741712" y="2052730"/>
                </a:lnTo>
                <a:lnTo>
                  <a:pt x="800100" y="2057400"/>
                </a:lnTo>
                <a:lnTo>
                  <a:pt x="857113" y="2052730"/>
                </a:lnTo>
                <a:lnTo>
                  <a:pt x="913003" y="2047855"/>
                </a:lnTo>
                <a:lnTo>
                  <a:pt x="967742" y="2042756"/>
                </a:lnTo>
                <a:lnTo>
                  <a:pt x="1021303" y="2037417"/>
                </a:lnTo>
                <a:lnTo>
                  <a:pt x="1073658" y="2031820"/>
                </a:lnTo>
                <a:lnTo>
                  <a:pt x="1124780" y="2025949"/>
                </a:lnTo>
                <a:lnTo>
                  <a:pt x="1174642" y="2019785"/>
                </a:lnTo>
                <a:lnTo>
                  <a:pt x="1223215" y="2013312"/>
                </a:lnTo>
                <a:lnTo>
                  <a:pt x="1270473" y="2006513"/>
                </a:lnTo>
                <a:lnTo>
                  <a:pt x="1316387" y="1999371"/>
                </a:lnTo>
                <a:lnTo>
                  <a:pt x="1360932" y="1991868"/>
                </a:lnTo>
                <a:lnTo>
                  <a:pt x="1421147" y="1972278"/>
                </a:lnTo>
                <a:lnTo>
                  <a:pt x="1473595" y="1950466"/>
                </a:lnTo>
                <a:lnTo>
                  <a:pt x="1517999" y="1927002"/>
                </a:lnTo>
                <a:lnTo>
                  <a:pt x="1554084" y="1902460"/>
                </a:lnTo>
                <a:lnTo>
                  <a:pt x="1600200" y="1852422"/>
                </a:lnTo>
                <a:lnTo>
                  <a:pt x="1613792" y="1826129"/>
                </a:lnTo>
                <a:lnTo>
                  <a:pt x="1638328" y="1800577"/>
                </a:lnTo>
                <a:lnTo>
                  <a:pt x="1673447" y="1775745"/>
                </a:lnTo>
                <a:lnTo>
                  <a:pt x="1718789" y="1751612"/>
                </a:lnTo>
                <a:lnTo>
                  <a:pt x="1773995" y="1728156"/>
                </a:lnTo>
                <a:lnTo>
                  <a:pt x="1838706" y="1705356"/>
                </a:lnTo>
                <a:lnTo>
                  <a:pt x="1883009" y="1697752"/>
                </a:lnTo>
                <a:lnTo>
                  <a:pt x="1928299" y="1690362"/>
                </a:lnTo>
                <a:lnTo>
                  <a:pt x="1974691" y="1683246"/>
                </a:lnTo>
                <a:lnTo>
                  <a:pt x="2022302" y="1676467"/>
                </a:lnTo>
                <a:lnTo>
                  <a:pt x="2071250" y="1670087"/>
                </a:lnTo>
                <a:lnTo>
                  <a:pt x="2121651" y="1664166"/>
                </a:lnTo>
                <a:lnTo>
                  <a:pt x="2173621" y="1658768"/>
                </a:lnTo>
                <a:lnTo>
                  <a:pt x="2227279" y="1653954"/>
                </a:lnTo>
                <a:lnTo>
                  <a:pt x="2282739" y="1649786"/>
                </a:lnTo>
                <a:lnTo>
                  <a:pt x="2340120" y="1646325"/>
                </a:lnTo>
                <a:lnTo>
                  <a:pt x="2399538" y="1643634"/>
                </a:lnTo>
                <a:lnTo>
                  <a:pt x="2455345" y="1646325"/>
                </a:lnTo>
                <a:lnTo>
                  <a:pt x="2510465" y="1649786"/>
                </a:lnTo>
                <a:lnTo>
                  <a:pt x="2564779" y="1653954"/>
                </a:lnTo>
                <a:lnTo>
                  <a:pt x="2618165" y="1658768"/>
                </a:lnTo>
                <a:lnTo>
                  <a:pt x="2670503" y="1664166"/>
                </a:lnTo>
                <a:lnTo>
                  <a:pt x="2721673" y="1670087"/>
                </a:lnTo>
                <a:lnTo>
                  <a:pt x="2771555" y="1676467"/>
                </a:lnTo>
                <a:lnTo>
                  <a:pt x="2820029" y="1683246"/>
                </a:lnTo>
                <a:lnTo>
                  <a:pt x="2866974" y="1690362"/>
                </a:lnTo>
                <a:lnTo>
                  <a:pt x="2912270" y="1697752"/>
                </a:lnTo>
                <a:lnTo>
                  <a:pt x="2955798" y="1705356"/>
                </a:lnTo>
                <a:lnTo>
                  <a:pt x="3017886" y="1728156"/>
                </a:lnTo>
                <a:lnTo>
                  <a:pt x="3071001" y="1751612"/>
                </a:lnTo>
                <a:lnTo>
                  <a:pt x="3115437" y="1775745"/>
                </a:lnTo>
                <a:lnTo>
                  <a:pt x="3151490" y="1800577"/>
                </a:lnTo>
                <a:lnTo>
                  <a:pt x="3179459" y="1826129"/>
                </a:lnTo>
                <a:lnTo>
                  <a:pt x="3199638" y="1852422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19539" y="2208148"/>
            <a:ext cx="3199765" cy="2057400"/>
          </a:xfrm>
          <a:custGeom>
            <a:avLst/>
            <a:gdLst/>
            <a:ahLst/>
            <a:cxnLst/>
            <a:rect l="l" t="t" r="r" b="b"/>
            <a:pathLst>
              <a:path w="3199765" h="2057400">
                <a:moveTo>
                  <a:pt x="3199638" y="1852422"/>
                </a:moveTo>
                <a:lnTo>
                  <a:pt x="3151490" y="1800577"/>
                </a:lnTo>
                <a:lnTo>
                  <a:pt x="3115437" y="1775745"/>
                </a:lnTo>
                <a:lnTo>
                  <a:pt x="3071001" y="1751612"/>
                </a:lnTo>
                <a:lnTo>
                  <a:pt x="3017886" y="1728156"/>
                </a:lnTo>
                <a:lnTo>
                  <a:pt x="2955798" y="1705356"/>
                </a:lnTo>
                <a:lnTo>
                  <a:pt x="2912270" y="1697752"/>
                </a:lnTo>
                <a:lnTo>
                  <a:pt x="2866974" y="1690362"/>
                </a:lnTo>
                <a:lnTo>
                  <a:pt x="2820029" y="1683246"/>
                </a:lnTo>
                <a:lnTo>
                  <a:pt x="2771555" y="1676467"/>
                </a:lnTo>
                <a:lnTo>
                  <a:pt x="2721673" y="1670087"/>
                </a:lnTo>
                <a:lnTo>
                  <a:pt x="2670503" y="1664166"/>
                </a:lnTo>
                <a:lnTo>
                  <a:pt x="2618165" y="1658768"/>
                </a:lnTo>
                <a:lnTo>
                  <a:pt x="2564779" y="1653954"/>
                </a:lnTo>
                <a:lnTo>
                  <a:pt x="2510465" y="1649786"/>
                </a:lnTo>
                <a:lnTo>
                  <a:pt x="2455345" y="1646325"/>
                </a:lnTo>
                <a:lnTo>
                  <a:pt x="2399538" y="1643634"/>
                </a:lnTo>
                <a:lnTo>
                  <a:pt x="2340120" y="1646325"/>
                </a:lnTo>
                <a:lnTo>
                  <a:pt x="2282739" y="1649786"/>
                </a:lnTo>
                <a:lnTo>
                  <a:pt x="2227279" y="1653954"/>
                </a:lnTo>
                <a:lnTo>
                  <a:pt x="2173621" y="1658768"/>
                </a:lnTo>
                <a:lnTo>
                  <a:pt x="2121651" y="1664166"/>
                </a:lnTo>
                <a:lnTo>
                  <a:pt x="2071250" y="1670087"/>
                </a:lnTo>
                <a:lnTo>
                  <a:pt x="2022302" y="1676467"/>
                </a:lnTo>
                <a:lnTo>
                  <a:pt x="1974691" y="1683246"/>
                </a:lnTo>
                <a:lnTo>
                  <a:pt x="1928299" y="1690362"/>
                </a:lnTo>
                <a:lnTo>
                  <a:pt x="1883009" y="1697752"/>
                </a:lnTo>
                <a:lnTo>
                  <a:pt x="1838706" y="1705356"/>
                </a:lnTo>
                <a:lnTo>
                  <a:pt x="1773995" y="1728156"/>
                </a:lnTo>
                <a:lnTo>
                  <a:pt x="1718789" y="1751612"/>
                </a:lnTo>
                <a:lnTo>
                  <a:pt x="1673447" y="1775745"/>
                </a:lnTo>
                <a:lnTo>
                  <a:pt x="1638328" y="1800577"/>
                </a:lnTo>
                <a:lnTo>
                  <a:pt x="1600200" y="1852422"/>
                </a:lnTo>
                <a:lnTo>
                  <a:pt x="1581576" y="1877409"/>
                </a:lnTo>
                <a:lnTo>
                  <a:pt x="1517999" y="1927002"/>
                </a:lnTo>
                <a:lnTo>
                  <a:pt x="1473595" y="1950466"/>
                </a:lnTo>
                <a:lnTo>
                  <a:pt x="1421147" y="1972278"/>
                </a:lnTo>
                <a:lnTo>
                  <a:pt x="1360932" y="1991868"/>
                </a:lnTo>
                <a:lnTo>
                  <a:pt x="1316387" y="1999371"/>
                </a:lnTo>
                <a:lnTo>
                  <a:pt x="1270473" y="2006513"/>
                </a:lnTo>
                <a:lnTo>
                  <a:pt x="1223215" y="2013312"/>
                </a:lnTo>
                <a:lnTo>
                  <a:pt x="1174642" y="2019785"/>
                </a:lnTo>
                <a:lnTo>
                  <a:pt x="1124780" y="2025949"/>
                </a:lnTo>
                <a:lnTo>
                  <a:pt x="1073658" y="2031820"/>
                </a:lnTo>
                <a:lnTo>
                  <a:pt x="1021303" y="2037417"/>
                </a:lnTo>
                <a:lnTo>
                  <a:pt x="967742" y="2042756"/>
                </a:lnTo>
                <a:lnTo>
                  <a:pt x="913003" y="2047855"/>
                </a:lnTo>
                <a:lnTo>
                  <a:pt x="857113" y="2052730"/>
                </a:lnTo>
                <a:lnTo>
                  <a:pt x="800100" y="2057400"/>
                </a:lnTo>
                <a:lnTo>
                  <a:pt x="741712" y="2052730"/>
                </a:lnTo>
                <a:lnTo>
                  <a:pt x="684966" y="2047855"/>
                </a:lnTo>
                <a:lnTo>
                  <a:pt x="629804" y="2042756"/>
                </a:lnTo>
                <a:lnTo>
                  <a:pt x="576167" y="2037417"/>
                </a:lnTo>
                <a:lnTo>
                  <a:pt x="523996" y="2031820"/>
                </a:lnTo>
                <a:lnTo>
                  <a:pt x="473234" y="2025949"/>
                </a:lnTo>
                <a:lnTo>
                  <a:pt x="423822" y="2019785"/>
                </a:lnTo>
                <a:lnTo>
                  <a:pt x="375702" y="2013312"/>
                </a:lnTo>
                <a:lnTo>
                  <a:pt x="328814" y="2006513"/>
                </a:lnTo>
                <a:lnTo>
                  <a:pt x="283102" y="1999371"/>
                </a:lnTo>
                <a:lnTo>
                  <a:pt x="238506" y="1991868"/>
                </a:lnTo>
                <a:lnTo>
                  <a:pt x="174219" y="1972278"/>
                </a:lnTo>
                <a:lnTo>
                  <a:pt x="119944" y="1950466"/>
                </a:lnTo>
                <a:lnTo>
                  <a:pt x="75533" y="1927002"/>
                </a:lnTo>
                <a:lnTo>
                  <a:pt x="40837" y="1902460"/>
                </a:lnTo>
                <a:lnTo>
                  <a:pt x="0" y="1852422"/>
                </a:lnTo>
                <a:lnTo>
                  <a:pt x="0" y="204216"/>
                </a:lnTo>
                <a:lnTo>
                  <a:pt x="15709" y="230473"/>
                </a:lnTo>
                <a:lnTo>
                  <a:pt x="40837" y="255778"/>
                </a:lnTo>
                <a:lnTo>
                  <a:pt x="75533" y="279939"/>
                </a:lnTo>
                <a:lnTo>
                  <a:pt x="119944" y="302768"/>
                </a:lnTo>
                <a:lnTo>
                  <a:pt x="174219" y="324072"/>
                </a:lnTo>
                <a:lnTo>
                  <a:pt x="238506" y="343662"/>
                </a:lnTo>
                <a:lnTo>
                  <a:pt x="283102" y="352301"/>
                </a:lnTo>
                <a:lnTo>
                  <a:pt x="328814" y="360371"/>
                </a:lnTo>
                <a:lnTo>
                  <a:pt x="375702" y="367904"/>
                </a:lnTo>
                <a:lnTo>
                  <a:pt x="423822" y="374936"/>
                </a:lnTo>
                <a:lnTo>
                  <a:pt x="473234" y="381501"/>
                </a:lnTo>
                <a:lnTo>
                  <a:pt x="523996" y="387633"/>
                </a:lnTo>
                <a:lnTo>
                  <a:pt x="576167" y="393367"/>
                </a:lnTo>
                <a:lnTo>
                  <a:pt x="629804" y="398736"/>
                </a:lnTo>
                <a:lnTo>
                  <a:pt x="684966" y="403776"/>
                </a:lnTo>
                <a:lnTo>
                  <a:pt x="741712" y="408520"/>
                </a:lnTo>
                <a:lnTo>
                  <a:pt x="800100" y="413004"/>
                </a:lnTo>
                <a:lnTo>
                  <a:pt x="857113" y="408520"/>
                </a:lnTo>
                <a:lnTo>
                  <a:pt x="913003" y="403776"/>
                </a:lnTo>
                <a:lnTo>
                  <a:pt x="967742" y="398736"/>
                </a:lnTo>
                <a:lnTo>
                  <a:pt x="1021303" y="393367"/>
                </a:lnTo>
                <a:lnTo>
                  <a:pt x="1073658" y="387633"/>
                </a:lnTo>
                <a:lnTo>
                  <a:pt x="1124780" y="381501"/>
                </a:lnTo>
                <a:lnTo>
                  <a:pt x="1174642" y="374936"/>
                </a:lnTo>
                <a:lnTo>
                  <a:pt x="1223215" y="367904"/>
                </a:lnTo>
                <a:lnTo>
                  <a:pt x="1270473" y="360371"/>
                </a:lnTo>
                <a:lnTo>
                  <a:pt x="1316387" y="352301"/>
                </a:lnTo>
                <a:lnTo>
                  <a:pt x="1360932" y="343662"/>
                </a:lnTo>
                <a:lnTo>
                  <a:pt x="1421147" y="324072"/>
                </a:lnTo>
                <a:lnTo>
                  <a:pt x="1473595" y="302768"/>
                </a:lnTo>
                <a:lnTo>
                  <a:pt x="1517999" y="279939"/>
                </a:lnTo>
                <a:lnTo>
                  <a:pt x="1554084" y="255778"/>
                </a:lnTo>
                <a:lnTo>
                  <a:pt x="1600199" y="204216"/>
                </a:lnTo>
                <a:lnTo>
                  <a:pt x="1613792" y="179510"/>
                </a:lnTo>
                <a:lnTo>
                  <a:pt x="1638328" y="154403"/>
                </a:lnTo>
                <a:lnTo>
                  <a:pt x="1673447" y="129254"/>
                </a:lnTo>
                <a:lnTo>
                  <a:pt x="1718789" y="104422"/>
                </a:lnTo>
                <a:lnTo>
                  <a:pt x="1773995" y="80267"/>
                </a:lnTo>
                <a:lnTo>
                  <a:pt x="1838705" y="57150"/>
                </a:lnTo>
                <a:lnTo>
                  <a:pt x="1883009" y="49481"/>
                </a:lnTo>
                <a:lnTo>
                  <a:pt x="1928299" y="42276"/>
                </a:lnTo>
                <a:lnTo>
                  <a:pt x="1974691" y="35545"/>
                </a:lnTo>
                <a:lnTo>
                  <a:pt x="2022302" y="29298"/>
                </a:lnTo>
                <a:lnTo>
                  <a:pt x="2071250" y="23547"/>
                </a:lnTo>
                <a:lnTo>
                  <a:pt x="2121651" y="18300"/>
                </a:lnTo>
                <a:lnTo>
                  <a:pt x="2173621" y="13568"/>
                </a:lnTo>
                <a:lnTo>
                  <a:pt x="2227279" y="9362"/>
                </a:lnTo>
                <a:lnTo>
                  <a:pt x="2282739" y="5691"/>
                </a:lnTo>
                <a:lnTo>
                  <a:pt x="2340120" y="2567"/>
                </a:lnTo>
                <a:lnTo>
                  <a:pt x="2399538" y="0"/>
                </a:lnTo>
                <a:lnTo>
                  <a:pt x="2455345" y="2567"/>
                </a:lnTo>
                <a:lnTo>
                  <a:pt x="2510465" y="5691"/>
                </a:lnTo>
                <a:lnTo>
                  <a:pt x="2564779" y="9362"/>
                </a:lnTo>
                <a:lnTo>
                  <a:pt x="2618165" y="13568"/>
                </a:lnTo>
                <a:lnTo>
                  <a:pt x="2670503" y="18300"/>
                </a:lnTo>
                <a:lnTo>
                  <a:pt x="2721673" y="23547"/>
                </a:lnTo>
                <a:lnTo>
                  <a:pt x="2771555" y="29298"/>
                </a:lnTo>
                <a:lnTo>
                  <a:pt x="2820029" y="35545"/>
                </a:lnTo>
                <a:lnTo>
                  <a:pt x="2866974" y="42276"/>
                </a:lnTo>
                <a:lnTo>
                  <a:pt x="2912270" y="49481"/>
                </a:lnTo>
                <a:lnTo>
                  <a:pt x="2955797" y="57150"/>
                </a:lnTo>
                <a:lnTo>
                  <a:pt x="3017886" y="80267"/>
                </a:lnTo>
                <a:lnTo>
                  <a:pt x="3071001" y="104422"/>
                </a:lnTo>
                <a:lnTo>
                  <a:pt x="3115437" y="129254"/>
                </a:lnTo>
                <a:lnTo>
                  <a:pt x="3151490" y="154403"/>
                </a:lnTo>
                <a:lnTo>
                  <a:pt x="3199638" y="204216"/>
                </a:lnTo>
                <a:lnTo>
                  <a:pt x="3199638" y="1852422"/>
                </a:lnTo>
                <a:close/>
              </a:path>
            </a:pathLst>
          </a:custGeom>
          <a:ln w="38100">
            <a:solidFill>
              <a:srgbClr val="CC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114675" y="2679064"/>
            <a:ext cx="2525395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Организованная  форма 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обучения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04939" y="1827148"/>
            <a:ext cx="2209800" cy="1676400"/>
          </a:xfrm>
          <a:custGeom>
            <a:avLst/>
            <a:gdLst/>
            <a:ahLst/>
            <a:cxnLst/>
            <a:rect l="l" t="t" r="r" b="b"/>
            <a:pathLst>
              <a:path w="2209800" h="1676400">
                <a:moveTo>
                  <a:pt x="2209800" y="1466849"/>
                </a:moveTo>
                <a:lnTo>
                  <a:pt x="2209800" y="0"/>
                </a:lnTo>
                <a:lnTo>
                  <a:pt x="0" y="0"/>
                </a:lnTo>
                <a:lnTo>
                  <a:pt x="0" y="1676400"/>
                </a:lnTo>
                <a:lnTo>
                  <a:pt x="1933194" y="1676400"/>
                </a:lnTo>
                <a:lnTo>
                  <a:pt x="2209800" y="1466849"/>
                </a:lnTo>
                <a:close/>
              </a:path>
            </a:pathLst>
          </a:custGeom>
          <a:solidFill>
            <a:srgbClr val="B9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38133" y="3293998"/>
            <a:ext cx="276860" cy="209550"/>
          </a:xfrm>
          <a:custGeom>
            <a:avLst/>
            <a:gdLst/>
            <a:ahLst/>
            <a:cxnLst/>
            <a:rect l="l" t="t" r="r" b="b"/>
            <a:pathLst>
              <a:path w="276860" h="209550">
                <a:moveTo>
                  <a:pt x="276606" y="0"/>
                </a:moveTo>
                <a:lnTo>
                  <a:pt x="204823" y="22395"/>
                </a:lnTo>
                <a:lnTo>
                  <a:pt x="145827" y="30575"/>
                </a:lnTo>
                <a:lnTo>
                  <a:pt x="100976" y="25181"/>
                </a:lnTo>
                <a:lnTo>
                  <a:pt x="71627" y="6857"/>
                </a:lnTo>
                <a:lnTo>
                  <a:pt x="0" y="209550"/>
                </a:lnTo>
                <a:lnTo>
                  <a:pt x="276606" y="0"/>
                </a:lnTo>
                <a:close/>
              </a:path>
            </a:pathLst>
          </a:custGeom>
          <a:solidFill>
            <a:srgbClr val="95BF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4939" y="1827148"/>
            <a:ext cx="2209800" cy="1676400"/>
          </a:xfrm>
          <a:custGeom>
            <a:avLst/>
            <a:gdLst/>
            <a:ahLst/>
            <a:cxnLst/>
            <a:rect l="l" t="t" r="r" b="b"/>
            <a:pathLst>
              <a:path w="2209800" h="1676400">
                <a:moveTo>
                  <a:pt x="0" y="0"/>
                </a:moveTo>
                <a:lnTo>
                  <a:pt x="0" y="1676400"/>
                </a:lnTo>
                <a:lnTo>
                  <a:pt x="1933194" y="1676400"/>
                </a:lnTo>
                <a:lnTo>
                  <a:pt x="2209800" y="1466849"/>
                </a:lnTo>
                <a:lnTo>
                  <a:pt x="2209800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38133" y="3293998"/>
            <a:ext cx="276860" cy="209550"/>
          </a:xfrm>
          <a:custGeom>
            <a:avLst/>
            <a:gdLst/>
            <a:ahLst/>
            <a:cxnLst/>
            <a:rect l="l" t="t" r="r" b="b"/>
            <a:pathLst>
              <a:path w="276860" h="209550">
                <a:moveTo>
                  <a:pt x="0" y="209550"/>
                </a:moveTo>
                <a:lnTo>
                  <a:pt x="71627" y="6857"/>
                </a:lnTo>
                <a:lnTo>
                  <a:pt x="100976" y="25181"/>
                </a:lnTo>
                <a:lnTo>
                  <a:pt x="145827" y="30575"/>
                </a:lnTo>
                <a:lnTo>
                  <a:pt x="204823" y="22395"/>
                </a:lnTo>
                <a:lnTo>
                  <a:pt x="276606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83907" y="1866518"/>
            <a:ext cx="1376045" cy="153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Беседы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на  </a:t>
            </a:r>
            <a:r>
              <a:rPr sz="2000" b="1" spc="-10" dirty="0">
                <a:latin typeface="Arial"/>
                <a:cs typeface="Arial"/>
              </a:rPr>
              <a:t>этические  </a:t>
            </a:r>
            <a:r>
              <a:rPr sz="2000" b="1" spc="-5" dirty="0">
                <a:latin typeface="Arial"/>
                <a:cs typeface="Arial"/>
              </a:rPr>
              <a:t>темы,  мини-  дискуссии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28739" y="912749"/>
            <a:ext cx="3429000" cy="685800"/>
          </a:xfrm>
          <a:custGeom>
            <a:avLst/>
            <a:gdLst/>
            <a:ahLst/>
            <a:cxnLst/>
            <a:rect l="l" t="t" r="r" b="b"/>
            <a:pathLst>
              <a:path w="3429000" h="685800">
                <a:moveTo>
                  <a:pt x="3429000" y="599693"/>
                </a:moveTo>
                <a:lnTo>
                  <a:pt x="3429000" y="0"/>
                </a:lnTo>
                <a:lnTo>
                  <a:pt x="0" y="0"/>
                </a:lnTo>
                <a:lnTo>
                  <a:pt x="0" y="685800"/>
                </a:lnTo>
                <a:lnTo>
                  <a:pt x="2999994" y="685799"/>
                </a:lnTo>
                <a:lnTo>
                  <a:pt x="3429000" y="599693"/>
                </a:lnTo>
                <a:close/>
              </a:path>
            </a:pathLst>
          </a:custGeom>
          <a:solidFill>
            <a:srgbClr val="B9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228733" y="1512442"/>
            <a:ext cx="429259" cy="86360"/>
          </a:xfrm>
          <a:custGeom>
            <a:avLst/>
            <a:gdLst/>
            <a:ahLst/>
            <a:cxnLst/>
            <a:rect l="l" t="t" r="r" b="b"/>
            <a:pathLst>
              <a:path w="429260" h="86359">
                <a:moveTo>
                  <a:pt x="429006" y="0"/>
                </a:moveTo>
                <a:lnTo>
                  <a:pt x="352604" y="6999"/>
                </a:lnTo>
                <a:lnTo>
                  <a:pt x="284649" y="11288"/>
                </a:lnTo>
                <a:lnTo>
                  <a:pt x="225837" y="12954"/>
                </a:lnTo>
                <a:lnTo>
                  <a:pt x="176868" y="12079"/>
                </a:lnTo>
                <a:lnTo>
                  <a:pt x="138440" y="8748"/>
                </a:lnTo>
                <a:lnTo>
                  <a:pt x="111252" y="3048"/>
                </a:lnTo>
                <a:lnTo>
                  <a:pt x="0" y="86106"/>
                </a:lnTo>
                <a:lnTo>
                  <a:pt x="429006" y="0"/>
                </a:lnTo>
                <a:close/>
              </a:path>
            </a:pathLst>
          </a:custGeom>
          <a:solidFill>
            <a:srgbClr val="95BF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8739" y="912749"/>
            <a:ext cx="3429000" cy="685800"/>
          </a:xfrm>
          <a:custGeom>
            <a:avLst/>
            <a:gdLst/>
            <a:ahLst/>
            <a:cxnLst/>
            <a:rect l="l" t="t" r="r" b="b"/>
            <a:pathLst>
              <a:path w="3429000" h="685800">
                <a:moveTo>
                  <a:pt x="0" y="0"/>
                </a:moveTo>
                <a:lnTo>
                  <a:pt x="0" y="685800"/>
                </a:lnTo>
                <a:lnTo>
                  <a:pt x="2999994" y="685799"/>
                </a:lnTo>
                <a:lnTo>
                  <a:pt x="3429000" y="599693"/>
                </a:lnTo>
                <a:lnTo>
                  <a:pt x="3429000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28733" y="1512442"/>
            <a:ext cx="429259" cy="86360"/>
          </a:xfrm>
          <a:custGeom>
            <a:avLst/>
            <a:gdLst/>
            <a:ahLst/>
            <a:cxnLst/>
            <a:rect l="l" t="t" r="r" b="b"/>
            <a:pathLst>
              <a:path w="429260" h="86359">
                <a:moveTo>
                  <a:pt x="0" y="86106"/>
                </a:moveTo>
                <a:lnTo>
                  <a:pt x="111252" y="3048"/>
                </a:lnTo>
                <a:lnTo>
                  <a:pt x="138440" y="8748"/>
                </a:lnTo>
                <a:lnTo>
                  <a:pt x="176868" y="12079"/>
                </a:lnTo>
                <a:lnTo>
                  <a:pt x="225837" y="12954"/>
                </a:lnTo>
                <a:lnTo>
                  <a:pt x="284649" y="11288"/>
                </a:lnTo>
                <a:lnTo>
                  <a:pt x="352604" y="6999"/>
                </a:lnTo>
                <a:lnTo>
                  <a:pt x="429006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59111" y="890397"/>
            <a:ext cx="289814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Знакомство с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правами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44434" y="1225600"/>
            <a:ext cx="119697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человека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04939" y="3808348"/>
            <a:ext cx="2209800" cy="1828800"/>
          </a:xfrm>
          <a:custGeom>
            <a:avLst/>
            <a:gdLst/>
            <a:ahLst/>
            <a:cxnLst/>
            <a:rect l="l" t="t" r="r" b="b"/>
            <a:pathLst>
              <a:path w="2209800" h="1828800">
                <a:moveTo>
                  <a:pt x="2209800" y="1828800"/>
                </a:moveTo>
                <a:lnTo>
                  <a:pt x="2209800" y="228599"/>
                </a:lnTo>
                <a:lnTo>
                  <a:pt x="1933194" y="0"/>
                </a:lnTo>
                <a:lnTo>
                  <a:pt x="0" y="0"/>
                </a:lnTo>
                <a:lnTo>
                  <a:pt x="0" y="1828800"/>
                </a:lnTo>
                <a:lnTo>
                  <a:pt x="2209800" y="1828800"/>
                </a:lnTo>
                <a:close/>
              </a:path>
            </a:pathLst>
          </a:custGeom>
          <a:solidFill>
            <a:srgbClr val="B9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38133" y="3808348"/>
            <a:ext cx="276860" cy="228600"/>
          </a:xfrm>
          <a:custGeom>
            <a:avLst/>
            <a:gdLst/>
            <a:ahLst/>
            <a:cxnLst/>
            <a:rect l="l" t="t" r="r" b="b"/>
            <a:pathLst>
              <a:path w="276860" h="228600">
                <a:moveTo>
                  <a:pt x="276606" y="228600"/>
                </a:moveTo>
                <a:lnTo>
                  <a:pt x="0" y="0"/>
                </a:lnTo>
                <a:lnTo>
                  <a:pt x="71628" y="220979"/>
                </a:lnTo>
                <a:lnTo>
                  <a:pt x="93823" y="204215"/>
                </a:lnTo>
                <a:lnTo>
                  <a:pt x="126114" y="196230"/>
                </a:lnTo>
                <a:lnTo>
                  <a:pt x="167804" y="197388"/>
                </a:lnTo>
                <a:lnTo>
                  <a:pt x="218200" y="208056"/>
                </a:lnTo>
                <a:lnTo>
                  <a:pt x="276606" y="228600"/>
                </a:lnTo>
                <a:close/>
              </a:path>
            </a:pathLst>
          </a:custGeom>
          <a:solidFill>
            <a:srgbClr val="95BF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04939" y="3808348"/>
            <a:ext cx="2209800" cy="1828800"/>
          </a:xfrm>
          <a:custGeom>
            <a:avLst/>
            <a:gdLst/>
            <a:ahLst/>
            <a:cxnLst/>
            <a:rect l="l" t="t" r="r" b="b"/>
            <a:pathLst>
              <a:path w="2209800" h="1828800">
                <a:moveTo>
                  <a:pt x="0" y="1828800"/>
                </a:moveTo>
                <a:lnTo>
                  <a:pt x="0" y="0"/>
                </a:lnTo>
                <a:lnTo>
                  <a:pt x="1933194" y="0"/>
                </a:lnTo>
                <a:lnTo>
                  <a:pt x="2209800" y="228599"/>
                </a:lnTo>
                <a:lnTo>
                  <a:pt x="2209800" y="1828800"/>
                </a:lnTo>
                <a:lnTo>
                  <a:pt x="0" y="18288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38133" y="3808348"/>
            <a:ext cx="276860" cy="228600"/>
          </a:xfrm>
          <a:custGeom>
            <a:avLst/>
            <a:gdLst/>
            <a:ahLst/>
            <a:cxnLst/>
            <a:rect l="l" t="t" r="r" b="b"/>
            <a:pathLst>
              <a:path w="276860" h="228600">
                <a:moveTo>
                  <a:pt x="0" y="0"/>
                </a:moveTo>
                <a:lnTo>
                  <a:pt x="71628" y="220979"/>
                </a:lnTo>
                <a:lnTo>
                  <a:pt x="93823" y="204215"/>
                </a:lnTo>
                <a:lnTo>
                  <a:pt x="126114" y="196230"/>
                </a:lnTo>
                <a:lnTo>
                  <a:pt x="167804" y="197388"/>
                </a:lnTo>
                <a:lnTo>
                  <a:pt x="218200" y="208056"/>
                </a:lnTo>
                <a:lnTo>
                  <a:pt x="276606" y="22860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59777" y="3923919"/>
            <a:ext cx="1927860" cy="153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Сюжетно-  ролевые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игры,  инсценировки,  дидактические  игры</a:t>
            </a:r>
            <a:endParaRPr sz="20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867527" y="4036948"/>
            <a:ext cx="3124200" cy="2362200"/>
          </a:xfrm>
          <a:custGeom>
            <a:avLst/>
            <a:gdLst/>
            <a:ahLst/>
            <a:cxnLst/>
            <a:rect l="l" t="t" r="r" b="b"/>
            <a:pathLst>
              <a:path w="3124200" h="2362200">
                <a:moveTo>
                  <a:pt x="3124200" y="2362200"/>
                </a:moveTo>
                <a:lnTo>
                  <a:pt x="3124200" y="0"/>
                </a:lnTo>
                <a:lnTo>
                  <a:pt x="390144" y="0"/>
                </a:lnTo>
                <a:lnTo>
                  <a:pt x="0" y="294894"/>
                </a:lnTo>
                <a:lnTo>
                  <a:pt x="0" y="2362200"/>
                </a:lnTo>
                <a:lnTo>
                  <a:pt x="3124200" y="2362200"/>
                </a:lnTo>
                <a:close/>
              </a:path>
            </a:pathLst>
          </a:custGeom>
          <a:solidFill>
            <a:srgbClr val="B9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67527" y="4036948"/>
            <a:ext cx="390525" cy="295275"/>
          </a:xfrm>
          <a:custGeom>
            <a:avLst/>
            <a:gdLst/>
            <a:ahLst/>
            <a:cxnLst/>
            <a:rect l="l" t="t" r="r" b="b"/>
            <a:pathLst>
              <a:path w="390525" h="295275">
                <a:moveTo>
                  <a:pt x="390144" y="0"/>
                </a:moveTo>
                <a:lnTo>
                  <a:pt x="0" y="294894"/>
                </a:lnTo>
                <a:lnTo>
                  <a:pt x="69550" y="271988"/>
                </a:lnTo>
                <a:lnTo>
                  <a:pt x="131459" y="257951"/>
                </a:lnTo>
                <a:lnTo>
                  <a:pt x="185070" y="252507"/>
                </a:lnTo>
                <a:lnTo>
                  <a:pt x="229728" y="255382"/>
                </a:lnTo>
                <a:lnTo>
                  <a:pt x="264777" y="266301"/>
                </a:lnTo>
                <a:lnTo>
                  <a:pt x="289560" y="284988"/>
                </a:lnTo>
                <a:lnTo>
                  <a:pt x="390144" y="0"/>
                </a:lnTo>
                <a:close/>
              </a:path>
            </a:pathLst>
          </a:custGeom>
          <a:solidFill>
            <a:srgbClr val="95BF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67527" y="4036948"/>
            <a:ext cx="3124200" cy="2362200"/>
          </a:xfrm>
          <a:custGeom>
            <a:avLst/>
            <a:gdLst/>
            <a:ahLst/>
            <a:cxnLst/>
            <a:rect l="l" t="t" r="r" b="b"/>
            <a:pathLst>
              <a:path w="3124200" h="2362200">
                <a:moveTo>
                  <a:pt x="3124200" y="2362200"/>
                </a:moveTo>
                <a:lnTo>
                  <a:pt x="3124200" y="0"/>
                </a:lnTo>
                <a:lnTo>
                  <a:pt x="390144" y="0"/>
                </a:lnTo>
                <a:lnTo>
                  <a:pt x="0" y="294894"/>
                </a:lnTo>
                <a:lnTo>
                  <a:pt x="0" y="2362200"/>
                </a:lnTo>
                <a:lnTo>
                  <a:pt x="3124200" y="23622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67527" y="4036948"/>
            <a:ext cx="390525" cy="295275"/>
          </a:xfrm>
          <a:custGeom>
            <a:avLst/>
            <a:gdLst/>
            <a:ahLst/>
            <a:cxnLst/>
            <a:rect l="l" t="t" r="r" b="b"/>
            <a:pathLst>
              <a:path w="390525" h="295275">
                <a:moveTo>
                  <a:pt x="390144" y="0"/>
                </a:moveTo>
                <a:lnTo>
                  <a:pt x="289560" y="284988"/>
                </a:lnTo>
                <a:lnTo>
                  <a:pt x="264777" y="266301"/>
                </a:lnTo>
                <a:lnTo>
                  <a:pt x="229728" y="255382"/>
                </a:lnTo>
                <a:lnTo>
                  <a:pt x="185070" y="252507"/>
                </a:lnTo>
                <a:lnTo>
                  <a:pt x="131459" y="257951"/>
                </a:lnTo>
                <a:lnTo>
                  <a:pt x="69550" y="271988"/>
                </a:lnTo>
                <a:lnTo>
                  <a:pt x="0" y="294894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6003137" y="4228719"/>
            <a:ext cx="2734945" cy="2143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5430" marR="5080" indent="-254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Игры и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упражнения  на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развитие</a:t>
            </a:r>
            <a:endParaRPr sz="2000">
              <a:latin typeface="Arial"/>
              <a:cs typeface="Arial"/>
            </a:endParaRPr>
          </a:p>
          <a:p>
            <a:pPr marL="12700" marR="686435" algn="ctr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эмоциональной  сферы,</a:t>
            </a:r>
            <a:endParaRPr sz="2000">
              <a:latin typeface="Arial"/>
              <a:cs typeface="Arial"/>
            </a:endParaRPr>
          </a:p>
          <a:p>
            <a:pPr marL="558165" marR="294005" indent="-448945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коммуникативных  </a:t>
            </a:r>
            <a:r>
              <a:rPr sz="2000" b="1" spc="-5" dirty="0">
                <a:latin typeface="Arial"/>
                <a:cs typeface="Arial"/>
              </a:rPr>
              <a:t>умений</a:t>
            </a:r>
            <a:endParaRPr sz="2000">
              <a:latin typeface="Arial"/>
              <a:cs typeface="Arial"/>
            </a:endParaRPr>
          </a:p>
          <a:p>
            <a:pPr marR="605155" algn="ctr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и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навыков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029327" y="1065149"/>
            <a:ext cx="3810000" cy="685800"/>
          </a:xfrm>
          <a:custGeom>
            <a:avLst/>
            <a:gdLst/>
            <a:ahLst/>
            <a:cxnLst/>
            <a:rect l="l" t="t" r="r" b="b"/>
            <a:pathLst>
              <a:path w="3810000" h="685800">
                <a:moveTo>
                  <a:pt x="3810000" y="685800"/>
                </a:moveTo>
                <a:lnTo>
                  <a:pt x="3810000" y="0"/>
                </a:lnTo>
                <a:lnTo>
                  <a:pt x="0" y="0"/>
                </a:lnTo>
                <a:lnTo>
                  <a:pt x="0" y="599694"/>
                </a:lnTo>
                <a:lnTo>
                  <a:pt x="476250" y="685800"/>
                </a:lnTo>
                <a:lnTo>
                  <a:pt x="3810000" y="685800"/>
                </a:lnTo>
                <a:close/>
              </a:path>
            </a:pathLst>
          </a:custGeom>
          <a:solidFill>
            <a:srgbClr val="B9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029327" y="1664842"/>
            <a:ext cx="476250" cy="86360"/>
          </a:xfrm>
          <a:custGeom>
            <a:avLst/>
            <a:gdLst/>
            <a:ahLst/>
            <a:cxnLst/>
            <a:rect l="l" t="t" r="r" b="b"/>
            <a:pathLst>
              <a:path w="476250" h="86360">
                <a:moveTo>
                  <a:pt x="476250" y="86105"/>
                </a:moveTo>
                <a:lnTo>
                  <a:pt x="352806" y="3047"/>
                </a:lnTo>
                <a:lnTo>
                  <a:pt x="327744" y="8077"/>
                </a:lnTo>
                <a:lnTo>
                  <a:pt x="293392" y="11374"/>
                </a:lnTo>
                <a:lnTo>
                  <a:pt x="250255" y="12885"/>
                </a:lnTo>
                <a:lnTo>
                  <a:pt x="198842" y="12556"/>
                </a:lnTo>
                <a:lnTo>
                  <a:pt x="139657" y="10334"/>
                </a:lnTo>
                <a:lnTo>
                  <a:pt x="73207" y="6167"/>
                </a:lnTo>
                <a:lnTo>
                  <a:pt x="0" y="0"/>
                </a:lnTo>
                <a:lnTo>
                  <a:pt x="476250" y="86105"/>
                </a:lnTo>
                <a:close/>
              </a:path>
            </a:pathLst>
          </a:custGeom>
          <a:solidFill>
            <a:srgbClr val="95BF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029327" y="1065149"/>
            <a:ext cx="3810000" cy="685800"/>
          </a:xfrm>
          <a:custGeom>
            <a:avLst/>
            <a:gdLst/>
            <a:ahLst/>
            <a:cxnLst/>
            <a:rect l="l" t="t" r="r" b="b"/>
            <a:pathLst>
              <a:path w="3810000" h="685800">
                <a:moveTo>
                  <a:pt x="3810000" y="0"/>
                </a:moveTo>
                <a:lnTo>
                  <a:pt x="3810000" y="685800"/>
                </a:lnTo>
                <a:lnTo>
                  <a:pt x="476250" y="685800"/>
                </a:lnTo>
                <a:lnTo>
                  <a:pt x="0" y="599694"/>
                </a:lnTo>
                <a:lnTo>
                  <a:pt x="0" y="0"/>
                </a:lnTo>
                <a:lnTo>
                  <a:pt x="381000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029327" y="1664842"/>
            <a:ext cx="476250" cy="86360"/>
          </a:xfrm>
          <a:custGeom>
            <a:avLst/>
            <a:gdLst/>
            <a:ahLst/>
            <a:cxnLst/>
            <a:rect l="l" t="t" r="r" b="b"/>
            <a:pathLst>
              <a:path w="476250" h="86360">
                <a:moveTo>
                  <a:pt x="476250" y="86105"/>
                </a:moveTo>
                <a:lnTo>
                  <a:pt x="352806" y="3047"/>
                </a:lnTo>
                <a:lnTo>
                  <a:pt x="327744" y="8077"/>
                </a:lnTo>
                <a:lnTo>
                  <a:pt x="293392" y="11374"/>
                </a:lnTo>
                <a:lnTo>
                  <a:pt x="250255" y="12885"/>
                </a:lnTo>
                <a:lnTo>
                  <a:pt x="198842" y="12556"/>
                </a:lnTo>
                <a:lnTo>
                  <a:pt x="139657" y="10334"/>
                </a:lnTo>
                <a:lnTo>
                  <a:pt x="73207" y="6167"/>
                </a:ln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5413705" y="1012316"/>
            <a:ext cx="3041015" cy="680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23215">
              <a:lnSpc>
                <a:spcPct val="110000"/>
              </a:lnSpc>
            </a:pPr>
            <a:r>
              <a:rPr sz="2000" b="1" spc="-5" dirty="0">
                <a:latin typeface="Arial"/>
                <a:cs typeface="Arial"/>
              </a:rPr>
              <a:t>Изобразительная,  </a:t>
            </a:r>
            <a:r>
              <a:rPr sz="2000" b="1" dirty="0">
                <a:latin typeface="Arial"/>
                <a:cs typeface="Arial"/>
              </a:rPr>
              <a:t>трудовая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деятельность</a:t>
            </a:r>
            <a:endParaRPr sz="20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400927" y="2055748"/>
            <a:ext cx="2514600" cy="1447800"/>
          </a:xfrm>
          <a:custGeom>
            <a:avLst/>
            <a:gdLst/>
            <a:ahLst/>
            <a:cxnLst/>
            <a:rect l="l" t="t" r="r" b="b"/>
            <a:pathLst>
              <a:path w="2514600" h="1447800">
                <a:moveTo>
                  <a:pt x="2514600" y="1447800"/>
                </a:moveTo>
                <a:lnTo>
                  <a:pt x="2514600" y="0"/>
                </a:lnTo>
                <a:lnTo>
                  <a:pt x="0" y="0"/>
                </a:lnTo>
                <a:lnTo>
                  <a:pt x="0" y="1266444"/>
                </a:lnTo>
                <a:lnTo>
                  <a:pt x="313944" y="1447800"/>
                </a:lnTo>
                <a:lnTo>
                  <a:pt x="2514600" y="1447800"/>
                </a:lnTo>
                <a:close/>
              </a:path>
            </a:pathLst>
          </a:custGeom>
          <a:solidFill>
            <a:srgbClr val="B9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00927" y="3322192"/>
            <a:ext cx="314325" cy="181610"/>
          </a:xfrm>
          <a:custGeom>
            <a:avLst/>
            <a:gdLst/>
            <a:ahLst/>
            <a:cxnLst/>
            <a:rect l="l" t="t" r="r" b="b"/>
            <a:pathLst>
              <a:path w="314325" h="181610">
                <a:moveTo>
                  <a:pt x="313944" y="181355"/>
                </a:moveTo>
                <a:lnTo>
                  <a:pt x="233172" y="6857"/>
                </a:lnTo>
                <a:lnTo>
                  <a:pt x="207971" y="19970"/>
                </a:lnTo>
                <a:lnTo>
                  <a:pt x="171285" y="26170"/>
                </a:lnTo>
                <a:lnTo>
                  <a:pt x="123882" y="25127"/>
                </a:lnTo>
                <a:lnTo>
                  <a:pt x="66531" y="16514"/>
                </a:lnTo>
                <a:lnTo>
                  <a:pt x="0" y="0"/>
                </a:lnTo>
                <a:lnTo>
                  <a:pt x="313944" y="181355"/>
                </a:lnTo>
                <a:close/>
              </a:path>
            </a:pathLst>
          </a:custGeom>
          <a:solidFill>
            <a:srgbClr val="95BF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400927" y="2055748"/>
            <a:ext cx="2514600" cy="1447800"/>
          </a:xfrm>
          <a:custGeom>
            <a:avLst/>
            <a:gdLst/>
            <a:ahLst/>
            <a:cxnLst/>
            <a:rect l="l" t="t" r="r" b="b"/>
            <a:pathLst>
              <a:path w="2514600" h="1447800">
                <a:moveTo>
                  <a:pt x="2514600" y="0"/>
                </a:moveTo>
                <a:lnTo>
                  <a:pt x="2514600" y="1447800"/>
                </a:lnTo>
                <a:lnTo>
                  <a:pt x="313944" y="1447800"/>
                </a:lnTo>
                <a:lnTo>
                  <a:pt x="0" y="1266444"/>
                </a:lnTo>
                <a:lnTo>
                  <a:pt x="0" y="0"/>
                </a:lnTo>
                <a:lnTo>
                  <a:pt x="251460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400927" y="3322192"/>
            <a:ext cx="314325" cy="181610"/>
          </a:xfrm>
          <a:custGeom>
            <a:avLst/>
            <a:gdLst/>
            <a:ahLst/>
            <a:cxnLst/>
            <a:rect l="l" t="t" r="r" b="b"/>
            <a:pathLst>
              <a:path w="314325" h="181610">
                <a:moveTo>
                  <a:pt x="313944" y="181355"/>
                </a:moveTo>
                <a:lnTo>
                  <a:pt x="233172" y="6857"/>
                </a:lnTo>
                <a:lnTo>
                  <a:pt x="207971" y="19970"/>
                </a:lnTo>
                <a:lnTo>
                  <a:pt x="171285" y="26170"/>
                </a:lnTo>
                <a:lnTo>
                  <a:pt x="123882" y="25127"/>
                </a:lnTo>
                <a:lnTo>
                  <a:pt x="66531" y="16514"/>
                </a:ln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6763245" y="2178024"/>
            <a:ext cx="1790064" cy="1014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109800"/>
              </a:lnSpc>
            </a:pPr>
            <a:r>
              <a:rPr sz="2000" b="1" spc="-5" dirty="0">
                <a:latin typeface="Arial"/>
                <a:cs typeface="Arial"/>
              </a:rPr>
              <a:t>Проблемно-  поисковая  деятельность</a:t>
            </a:r>
            <a:endParaRPr sz="20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971926" y="4951348"/>
            <a:ext cx="2590800" cy="1371600"/>
          </a:xfrm>
          <a:custGeom>
            <a:avLst/>
            <a:gdLst/>
            <a:ahLst/>
            <a:cxnLst/>
            <a:rect l="l" t="t" r="r" b="b"/>
            <a:pathLst>
              <a:path w="2590800" h="1371600">
                <a:moveTo>
                  <a:pt x="2590800" y="1371600"/>
                </a:moveTo>
                <a:lnTo>
                  <a:pt x="2590800" y="0"/>
                </a:lnTo>
                <a:lnTo>
                  <a:pt x="323850" y="0"/>
                </a:lnTo>
                <a:lnTo>
                  <a:pt x="0" y="171450"/>
                </a:lnTo>
                <a:lnTo>
                  <a:pt x="0" y="1371600"/>
                </a:lnTo>
                <a:lnTo>
                  <a:pt x="2590800" y="1371600"/>
                </a:lnTo>
                <a:close/>
              </a:path>
            </a:pathLst>
          </a:custGeom>
          <a:solidFill>
            <a:srgbClr val="B9E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971939" y="4951348"/>
            <a:ext cx="323850" cy="171450"/>
          </a:xfrm>
          <a:custGeom>
            <a:avLst/>
            <a:gdLst/>
            <a:ahLst/>
            <a:cxnLst/>
            <a:rect l="l" t="t" r="r" b="b"/>
            <a:pathLst>
              <a:path w="323850" h="171450">
                <a:moveTo>
                  <a:pt x="323850" y="0"/>
                </a:moveTo>
                <a:lnTo>
                  <a:pt x="0" y="171450"/>
                </a:lnTo>
                <a:lnTo>
                  <a:pt x="68342" y="156039"/>
                </a:lnTo>
                <a:lnTo>
                  <a:pt x="127394" y="148016"/>
                </a:lnTo>
                <a:lnTo>
                  <a:pt x="176278" y="147090"/>
                </a:lnTo>
                <a:lnTo>
                  <a:pt x="214115" y="152966"/>
                </a:lnTo>
                <a:lnTo>
                  <a:pt x="240030" y="165354"/>
                </a:lnTo>
                <a:lnTo>
                  <a:pt x="323850" y="0"/>
                </a:lnTo>
                <a:close/>
              </a:path>
            </a:pathLst>
          </a:custGeom>
          <a:solidFill>
            <a:srgbClr val="95BF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971926" y="4951348"/>
            <a:ext cx="2590800" cy="1371600"/>
          </a:xfrm>
          <a:custGeom>
            <a:avLst/>
            <a:gdLst/>
            <a:ahLst/>
            <a:cxnLst/>
            <a:rect l="l" t="t" r="r" b="b"/>
            <a:pathLst>
              <a:path w="2590800" h="1371600">
                <a:moveTo>
                  <a:pt x="2590800" y="1371600"/>
                </a:moveTo>
                <a:lnTo>
                  <a:pt x="2590800" y="0"/>
                </a:lnTo>
                <a:lnTo>
                  <a:pt x="323850" y="0"/>
                </a:lnTo>
                <a:lnTo>
                  <a:pt x="0" y="171450"/>
                </a:lnTo>
                <a:lnTo>
                  <a:pt x="0" y="1371600"/>
                </a:lnTo>
                <a:lnTo>
                  <a:pt x="2590800" y="13716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971926" y="4951348"/>
            <a:ext cx="323850" cy="171450"/>
          </a:xfrm>
          <a:custGeom>
            <a:avLst/>
            <a:gdLst/>
            <a:ahLst/>
            <a:cxnLst/>
            <a:rect l="l" t="t" r="r" b="b"/>
            <a:pathLst>
              <a:path w="323850" h="171450">
                <a:moveTo>
                  <a:pt x="323850" y="0"/>
                </a:moveTo>
                <a:lnTo>
                  <a:pt x="240030" y="165354"/>
                </a:lnTo>
                <a:lnTo>
                  <a:pt x="214115" y="152966"/>
                </a:lnTo>
                <a:lnTo>
                  <a:pt x="176278" y="147090"/>
                </a:lnTo>
                <a:lnTo>
                  <a:pt x="127394" y="148016"/>
                </a:lnTo>
                <a:lnTo>
                  <a:pt x="68342" y="156039"/>
                </a:lnTo>
                <a:lnTo>
                  <a:pt x="0" y="17145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3054400" y="5103495"/>
            <a:ext cx="2273300" cy="92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Физкультурно-  оздоровительная  деятельность</a:t>
            </a:r>
            <a:endParaRPr sz="20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352939" y="1598549"/>
            <a:ext cx="784225" cy="932815"/>
          </a:xfrm>
          <a:custGeom>
            <a:avLst/>
            <a:gdLst/>
            <a:ahLst/>
            <a:cxnLst/>
            <a:rect l="l" t="t" r="r" b="b"/>
            <a:pathLst>
              <a:path w="784225" h="932814">
                <a:moveTo>
                  <a:pt x="175259" y="76962"/>
                </a:moveTo>
                <a:lnTo>
                  <a:pt x="0" y="0"/>
                </a:lnTo>
                <a:lnTo>
                  <a:pt x="44195" y="186689"/>
                </a:lnTo>
                <a:lnTo>
                  <a:pt x="69341" y="165637"/>
                </a:lnTo>
                <a:lnTo>
                  <a:pt x="69341" y="128015"/>
                </a:lnTo>
                <a:lnTo>
                  <a:pt x="113537" y="91440"/>
                </a:lnTo>
                <a:lnTo>
                  <a:pt x="131796" y="113350"/>
                </a:lnTo>
                <a:lnTo>
                  <a:pt x="175259" y="76962"/>
                </a:lnTo>
                <a:close/>
              </a:path>
              <a:path w="784225" h="932814">
                <a:moveTo>
                  <a:pt x="131796" y="113350"/>
                </a:moveTo>
                <a:lnTo>
                  <a:pt x="113537" y="91440"/>
                </a:lnTo>
                <a:lnTo>
                  <a:pt x="69341" y="128015"/>
                </a:lnTo>
                <a:lnTo>
                  <a:pt x="87809" y="150176"/>
                </a:lnTo>
                <a:lnTo>
                  <a:pt x="131796" y="113350"/>
                </a:lnTo>
                <a:close/>
              </a:path>
              <a:path w="784225" h="932814">
                <a:moveTo>
                  <a:pt x="87809" y="150176"/>
                </a:moveTo>
                <a:lnTo>
                  <a:pt x="69341" y="128015"/>
                </a:lnTo>
                <a:lnTo>
                  <a:pt x="69341" y="165637"/>
                </a:lnTo>
                <a:lnTo>
                  <a:pt x="87809" y="150176"/>
                </a:lnTo>
                <a:close/>
              </a:path>
              <a:path w="784225" h="932814">
                <a:moveTo>
                  <a:pt x="784097" y="896112"/>
                </a:moveTo>
                <a:lnTo>
                  <a:pt x="131796" y="113350"/>
                </a:lnTo>
                <a:lnTo>
                  <a:pt x="87809" y="150176"/>
                </a:lnTo>
                <a:lnTo>
                  <a:pt x="739901" y="932688"/>
                </a:lnTo>
                <a:lnTo>
                  <a:pt x="784097" y="896112"/>
                </a:lnTo>
                <a:close/>
              </a:path>
            </a:pathLst>
          </a:custGeom>
          <a:solidFill>
            <a:srgbClr val="CC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84965" y="1750948"/>
            <a:ext cx="478155" cy="477520"/>
          </a:xfrm>
          <a:custGeom>
            <a:avLst/>
            <a:gdLst/>
            <a:ahLst/>
            <a:cxnLst/>
            <a:rect l="l" t="t" r="r" b="b"/>
            <a:pathLst>
              <a:path w="478154" h="477519">
                <a:moveTo>
                  <a:pt x="376405" y="141709"/>
                </a:moveTo>
                <a:lnTo>
                  <a:pt x="336019" y="101323"/>
                </a:lnTo>
                <a:lnTo>
                  <a:pt x="0" y="436625"/>
                </a:lnTo>
                <a:lnTo>
                  <a:pt x="40386" y="477011"/>
                </a:lnTo>
                <a:lnTo>
                  <a:pt x="376405" y="141709"/>
                </a:lnTo>
                <a:close/>
              </a:path>
              <a:path w="478154" h="477519">
                <a:moveTo>
                  <a:pt x="477773" y="0"/>
                </a:moveTo>
                <a:lnTo>
                  <a:pt x="295655" y="60959"/>
                </a:lnTo>
                <a:lnTo>
                  <a:pt x="336019" y="101323"/>
                </a:lnTo>
                <a:lnTo>
                  <a:pt x="356616" y="80771"/>
                </a:lnTo>
                <a:lnTo>
                  <a:pt x="397002" y="121157"/>
                </a:lnTo>
                <a:lnTo>
                  <a:pt x="397002" y="162305"/>
                </a:lnTo>
                <a:lnTo>
                  <a:pt x="416814" y="182117"/>
                </a:lnTo>
                <a:lnTo>
                  <a:pt x="477773" y="0"/>
                </a:lnTo>
                <a:close/>
              </a:path>
              <a:path w="478154" h="477519">
                <a:moveTo>
                  <a:pt x="397002" y="121157"/>
                </a:moveTo>
                <a:lnTo>
                  <a:pt x="356616" y="80771"/>
                </a:lnTo>
                <a:lnTo>
                  <a:pt x="336019" y="101323"/>
                </a:lnTo>
                <a:lnTo>
                  <a:pt x="376405" y="141709"/>
                </a:lnTo>
                <a:lnTo>
                  <a:pt x="397002" y="121157"/>
                </a:lnTo>
                <a:close/>
              </a:path>
              <a:path w="478154" h="477519">
                <a:moveTo>
                  <a:pt x="397002" y="162305"/>
                </a:moveTo>
                <a:lnTo>
                  <a:pt x="397002" y="121157"/>
                </a:lnTo>
                <a:lnTo>
                  <a:pt x="376405" y="141709"/>
                </a:lnTo>
                <a:lnTo>
                  <a:pt x="397002" y="162305"/>
                </a:lnTo>
                <a:close/>
              </a:path>
            </a:pathLst>
          </a:custGeom>
          <a:solidFill>
            <a:srgbClr val="CC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002401" y="2817748"/>
            <a:ext cx="322580" cy="251460"/>
          </a:xfrm>
          <a:custGeom>
            <a:avLst/>
            <a:gdLst/>
            <a:ahLst/>
            <a:cxnLst/>
            <a:rect l="l" t="t" r="r" b="b"/>
            <a:pathLst>
              <a:path w="322579" h="251460">
                <a:moveTo>
                  <a:pt x="201769" y="125515"/>
                </a:moveTo>
                <a:lnTo>
                  <a:pt x="167479" y="79795"/>
                </a:lnTo>
                <a:lnTo>
                  <a:pt x="0" y="205739"/>
                </a:lnTo>
                <a:lnTo>
                  <a:pt x="34290" y="251459"/>
                </a:lnTo>
                <a:lnTo>
                  <a:pt x="201769" y="125515"/>
                </a:lnTo>
                <a:close/>
              </a:path>
              <a:path w="322579" h="251460">
                <a:moveTo>
                  <a:pt x="322326" y="0"/>
                </a:moveTo>
                <a:lnTo>
                  <a:pt x="133350" y="34289"/>
                </a:lnTo>
                <a:lnTo>
                  <a:pt x="167479" y="79795"/>
                </a:lnTo>
                <a:lnTo>
                  <a:pt x="190500" y="62483"/>
                </a:lnTo>
                <a:lnTo>
                  <a:pt x="224790" y="108203"/>
                </a:lnTo>
                <a:lnTo>
                  <a:pt x="224790" y="156209"/>
                </a:lnTo>
                <a:lnTo>
                  <a:pt x="236220" y="171449"/>
                </a:lnTo>
                <a:lnTo>
                  <a:pt x="322326" y="0"/>
                </a:lnTo>
                <a:close/>
              </a:path>
              <a:path w="322579" h="251460">
                <a:moveTo>
                  <a:pt x="224790" y="108203"/>
                </a:moveTo>
                <a:lnTo>
                  <a:pt x="190500" y="62483"/>
                </a:lnTo>
                <a:lnTo>
                  <a:pt x="167479" y="79795"/>
                </a:lnTo>
                <a:lnTo>
                  <a:pt x="201769" y="125515"/>
                </a:lnTo>
                <a:lnTo>
                  <a:pt x="224790" y="108203"/>
                </a:lnTo>
                <a:close/>
              </a:path>
              <a:path w="322579" h="251460">
                <a:moveTo>
                  <a:pt x="224790" y="156209"/>
                </a:moveTo>
                <a:lnTo>
                  <a:pt x="224790" y="108203"/>
                </a:lnTo>
                <a:lnTo>
                  <a:pt x="201769" y="125515"/>
                </a:lnTo>
                <a:lnTo>
                  <a:pt x="224790" y="156209"/>
                </a:lnTo>
                <a:close/>
              </a:path>
            </a:pathLst>
          </a:custGeom>
          <a:solidFill>
            <a:srgbClr val="CC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590939" y="2741548"/>
            <a:ext cx="251460" cy="321945"/>
          </a:xfrm>
          <a:custGeom>
            <a:avLst/>
            <a:gdLst/>
            <a:ahLst/>
            <a:cxnLst/>
            <a:rect l="l" t="t" r="r" b="b"/>
            <a:pathLst>
              <a:path w="251460" h="321944">
                <a:moveTo>
                  <a:pt x="171449" y="85343"/>
                </a:moveTo>
                <a:lnTo>
                  <a:pt x="0" y="0"/>
                </a:lnTo>
                <a:lnTo>
                  <a:pt x="34289" y="188213"/>
                </a:lnTo>
                <a:lnTo>
                  <a:pt x="62483" y="167068"/>
                </a:lnTo>
                <a:lnTo>
                  <a:pt x="62483" y="131063"/>
                </a:lnTo>
                <a:lnTo>
                  <a:pt x="108203" y="96773"/>
                </a:lnTo>
                <a:lnTo>
                  <a:pt x="125515" y="119794"/>
                </a:lnTo>
                <a:lnTo>
                  <a:pt x="171449" y="85343"/>
                </a:lnTo>
                <a:close/>
              </a:path>
              <a:path w="251460" h="321944">
                <a:moveTo>
                  <a:pt x="125515" y="119794"/>
                </a:moveTo>
                <a:lnTo>
                  <a:pt x="108203" y="96773"/>
                </a:lnTo>
                <a:lnTo>
                  <a:pt x="62483" y="131063"/>
                </a:lnTo>
                <a:lnTo>
                  <a:pt x="79795" y="154084"/>
                </a:lnTo>
                <a:lnTo>
                  <a:pt x="125515" y="119794"/>
                </a:lnTo>
                <a:close/>
              </a:path>
              <a:path w="251460" h="321944">
                <a:moveTo>
                  <a:pt x="79795" y="154084"/>
                </a:moveTo>
                <a:lnTo>
                  <a:pt x="62483" y="131063"/>
                </a:lnTo>
                <a:lnTo>
                  <a:pt x="62483" y="167068"/>
                </a:lnTo>
                <a:lnTo>
                  <a:pt x="79795" y="154084"/>
                </a:lnTo>
                <a:close/>
              </a:path>
              <a:path w="251460" h="321944">
                <a:moveTo>
                  <a:pt x="251459" y="287273"/>
                </a:moveTo>
                <a:lnTo>
                  <a:pt x="125515" y="119794"/>
                </a:lnTo>
                <a:lnTo>
                  <a:pt x="79795" y="154084"/>
                </a:lnTo>
                <a:lnTo>
                  <a:pt x="205739" y="321563"/>
                </a:lnTo>
                <a:lnTo>
                  <a:pt x="251459" y="287273"/>
                </a:lnTo>
                <a:close/>
              </a:path>
            </a:pathLst>
          </a:custGeom>
          <a:solidFill>
            <a:srgbClr val="CC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514739" y="4241165"/>
            <a:ext cx="853440" cy="558165"/>
          </a:xfrm>
          <a:custGeom>
            <a:avLst/>
            <a:gdLst/>
            <a:ahLst/>
            <a:cxnLst/>
            <a:rect l="l" t="t" r="r" b="b"/>
            <a:pathLst>
              <a:path w="853439" h="558164">
                <a:moveTo>
                  <a:pt x="129276" y="441836"/>
                </a:moveTo>
                <a:lnTo>
                  <a:pt x="98297" y="393192"/>
                </a:lnTo>
                <a:lnTo>
                  <a:pt x="0" y="557784"/>
                </a:lnTo>
                <a:lnTo>
                  <a:pt x="105155" y="546847"/>
                </a:lnTo>
                <a:lnTo>
                  <a:pt x="105155" y="457200"/>
                </a:lnTo>
                <a:lnTo>
                  <a:pt x="129276" y="441836"/>
                </a:lnTo>
                <a:close/>
              </a:path>
              <a:path w="853439" h="558164">
                <a:moveTo>
                  <a:pt x="159834" y="489818"/>
                </a:moveTo>
                <a:lnTo>
                  <a:pt x="129276" y="441836"/>
                </a:lnTo>
                <a:lnTo>
                  <a:pt x="105155" y="457200"/>
                </a:lnTo>
                <a:lnTo>
                  <a:pt x="135635" y="505206"/>
                </a:lnTo>
                <a:lnTo>
                  <a:pt x="159834" y="489818"/>
                </a:lnTo>
                <a:close/>
              </a:path>
              <a:path w="853439" h="558164">
                <a:moveTo>
                  <a:pt x="190499" y="537972"/>
                </a:moveTo>
                <a:lnTo>
                  <a:pt x="159834" y="489818"/>
                </a:lnTo>
                <a:lnTo>
                  <a:pt x="135635" y="505206"/>
                </a:lnTo>
                <a:lnTo>
                  <a:pt x="105155" y="457200"/>
                </a:lnTo>
                <a:lnTo>
                  <a:pt x="105155" y="546847"/>
                </a:lnTo>
                <a:lnTo>
                  <a:pt x="190499" y="537972"/>
                </a:lnTo>
                <a:close/>
              </a:path>
              <a:path w="853439" h="558164">
                <a:moveTo>
                  <a:pt x="853439" y="48768"/>
                </a:moveTo>
                <a:lnTo>
                  <a:pt x="822959" y="0"/>
                </a:lnTo>
                <a:lnTo>
                  <a:pt x="129276" y="441836"/>
                </a:lnTo>
                <a:lnTo>
                  <a:pt x="159834" y="489818"/>
                </a:lnTo>
                <a:lnTo>
                  <a:pt x="853439" y="48768"/>
                </a:lnTo>
                <a:close/>
              </a:path>
            </a:pathLst>
          </a:custGeom>
          <a:solidFill>
            <a:srgbClr val="CC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159641" y="3867022"/>
            <a:ext cx="631825" cy="779780"/>
          </a:xfrm>
          <a:custGeom>
            <a:avLst/>
            <a:gdLst/>
            <a:ahLst/>
            <a:cxnLst/>
            <a:rect l="l" t="t" r="r" b="b"/>
            <a:pathLst>
              <a:path w="631825" h="779779">
                <a:moveTo>
                  <a:pt x="546914" y="627845"/>
                </a:moveTo>
                <a:lnTo>
                  <a:pt x="44196" y="0"/>
                </a:lnTo>
                <a:lnTo>
                  <a:pt x="0" y="35052"/>
                </a:lnTo>
                <a:lnTo>
                  <a:pt x="502631" y="663525"/>
                </a:lnTo>
                <a:lnTo>
                  <a:pt x="546914" y="627845"/>
                </a:lnTo>
                <a:close/>
              </a:path>
              <a:path w="631825" h="779779">
                <a:moveTo>
                  <a:pt x="564642" y="748644"/>
                </a:moveTo>
                <a:lnTo>
                  <a:pt x="564642" y="649986"/>
                </a:lnTo>
                <a:lnTo>
                  <a:pt x="520446" y="685800"/>
                </a:lnTo>
                <a:lnTo>
                  <a:pt x="502631" y="663525"/>
                </a:lnTo>
                <a:lnTo>
                  <a:pt x="457962" y="699516"/>
                </a:lnTo>
                <a:lnTo>
                  <a:pt x="564642" y="748644"/>
                </a:lnTo>
                <a:close/>
              </a:path>
              <a:path w="631825" h="779779">
                <a:moveTo>
                  <a:pt x="564642" y="649986"/>
                </a:moveTo>
                <a:lnTo>
                  <a:pt x="546914" y="627845"/>
                </a:lnTo>
                <a:lnTo>
                  <a:pt x="502631" y="663525"/>
                </a:lnTo>
                <a:lnTo>
                  <a:pt x="520446" y="685800"/>
                </a:lnTo>
                <a:lnTo>
                  <a:pt x="564642" y="649986"/>
                </a:lnTo>
                <a:close/>
              </a:path>
              <a:path w="631825" h="779779">
                <a:moveTo>
                  <a:pt x="631698" y="779526"/>
                </a:moveTo>
                <a:lnTo>
                  <a:pt x="591312" y="592074"/>
                </a:lnTo>
                <a:lnTo>
                  <a:pt x="546914" y="627845"/>
                </a:lnTo>
                <a:lnTo>
                  <a:pt x="564642" y="649986"/>
                </a:lnTo>
                <a:lnTo>
                  <a:pt x="564642" y="748644"/>
                </a:lnTo>
                <a:lnTo>
                  <a:pt x="631698" y="779526"/>
                </a:lnTo>
                <a:close/>
              </a:path>
            </a:pathLst>
          </a:custGeom>
          <a:solidFill>
            <a:srgbClr val="CC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454029" y="3953890"/>
            <a:ext cx="298450" cy="921385"/>
          </a:xfrm>
          <a:custGeom>
            <a:avLst/>
            <a:gdLst/>
            <a:ahLst/>
            <a:cxnLst/>
            <a:rect l="l" t="t" r="r" b="b"/>
            <a:pathLst>
              <a:path w="298450" h="921385">
                <a:moveTo>
                  <a:pt x="55758" y="747809"/>
                </a:moveTo>
                <a:lnTo>
                  <a:pt x="0" y="733806"/>
                </a:lnTo>
                <a:lnTo>
                  <a:pt x="41909" y="921258"/>
                </a:lnTo>
                <a:lnTo>
                  <a:pt x="48767" y="913270"/>
                </a:lnTo>
                <a:lnTo>
                  <a:pt x="48767" y="775716"/>
                </a:lnTo>
                <a:lnTo>
                  <a:pt x="55758" y="747809"/>
                </a:lnTo>
                <a:close/>
              </a:path>
              <a:path w="298450" h="921385">
                <a:moveTo>
                  <a:pt x="111298" y="761757"/>
                </a:moveTo>
                <a:lnTo>
                  <a:pt x="55758" y="747809"/>
                </a:lnTo>
                <a:lnTo>
                  <a:pt x="48767" y="775716"/>
                </a:lnTo>
                <a:lnTo>
                  <a:pt x="104393" y="789432"/>
                </a:lnTo>
                <a:lnTo>
                  <a:pt x="111298" y="761757"/>
                </a:lnTo>
                <a:close/>
              </a:path>
              <a:path w="298450" h="921385">
                <a:moveTo>
                  <a:pt x="166877" y="775716"/>
                </a:moveTo>
                <a:lnTo>
                  <a:pt x="111298" y="761757"/>
                </a:lnTo>
                <a:lnTo>
                  <a:pt x="104393" y="789432"/>
                </a:lnTo>
                <a:lnTo>
                  <a:pt x="48767" y="775716"/>
                </a:lnTo>
                <a:lnTo>
                  <a:pt x="48767" y="913270"/>
                </a:lnTo>
                <a:lnTo>
                  <a:pt x="166877" y="775716"/>
                </a:lnTo>
                <a:close/>
              </a:path>
              <a:path w="298450" h="921385">
                <a:moveTo>
                  <a:pt x="297941" y="13716"/>
                </a:moveTo>
                <a:lnTo>
                  <a:pt x="243077" y="0"/>
                </a:lnTo>
                <a:lnTo>
                  <a:pt x="55758" y="747809"/>
                </a:lnTo>
                <a:lnTo>
                  <a:pt x="111298" y="761757"/>
                </a:lnTo>
                <a:lnTo>
                  <a:pt x="297941" y="13716"/>
                </a:lnTo>
                <a:close/>
              </a:path>
            </a:pathLst>
          </a:custGeom>
          <a:solidFill>
            <a:srgbClr val="CC00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17398"/>
            <a:ext cx="9140952" cy="5196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215" y="0"/>
            <a:ext cx="8901876" cy="5146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" y="5448172"/>
            <a:ext cx="6409931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0083" y="5676772"/>
            <a:ext cx="2731007" cy="102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5912992"/>
            <a:ext cx="7594853" cy="522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94993" y="5874892"/>
            <a:ext cx="1546225" cy="161290"/>
          </a:xfrm>
          <a:custGeom>
            <a:avLst/>
            <a:gdLst/>
            <a:ahLst/>
            <a:cxnLst/>
            <a:rect l="l" t="t" r="r" b="b"/>
            <a:pathLst>
              <a:path w="1546225" h="161289">
                <a:moveTo>
                  <a:pt x="1546098" y="76200"/>
                </a:moveTo>
                <a:lnTo>
                  <a:pt x="1546098" y="0"/>
                </a:lnTo>
                <a:lnTo>
                  <a:pt x="0" y="38100"/>
                </a:lnTo>
                <a:lnTo>
                  <a:pt x="0" y="160782"/>
                </a:lnTo>
                <a:lnTo>
                  <a:pt x="1546098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45619" y="6054725"/>
            <a:ext cx="3395979" cy="314325"/>
          </a:xfrm>
          <a:custGeom>
            <a:avLst/>
            <a:gdLst/>
            <a:ahLst/>
            <a:cxnLst/>
            <a:rect l="l" t="t" r="r" b="b"/>
            <a:pathLst>
              <a:path w="3395979" h="314325">
                <a:moveTo>
                  <a:pt x="3395472" y="0"/>
                </a:moveTo>
                <a:lnTo>
                  <a:pt x="0" y="247650"/>
                </a:lnTo>
                <a:lnTo>
                  <a:pt x="0" y="313944"/>
                </a:lnTo>
                <a:lnTo>
                  <a:pt x="3395472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266" rIns="0" bIns="0" rtlCol="0">
            <a:spAutoFit/>
          </a:bodyPr>
          <a:lstStyle/>
          <a:p>
            <a:pPr marL="1574800" marR="5080" indent="364490">
              <a:lnSpc>
                <a:spcPct val="100299"/>
              </a:lnSpc>
            </a:pPr>
            <a:r>
              <a:rPr sz="2800" i="1" dirty="0">
                <a:solidFill>
                  <a:srgbClr val="65FF33"/>
                </a:solidFill>
                <a:latin typeface="Arial"/>
                <a:cs typeface="Arial"/>
              </a:rPr>
              <a:t>Самостоятельная  </a:t>
            </a:r>
            <a:r>
              <a:rPr sz="2800" i="1" spc="-5" dirty="0">
                <a:solidFill>
                  <a:srgbClr val="65FF33"/>
                </a:solidFill>
                <a:latin typeface="Arial"/>
                <a:cs typeface="Arial"/>
              </a:rPr>
              <a:t>деятельность</a:t>
            </a:r>
            <a:r>
              <a:rPr sz="2800" i="1" spc="-85" dirty="0">
                <a:solidFill>
                  <a:srgbClr val="65FF33"/>
                </a:solidFill>
                <a:latin typeface="Arial"/>
                <a:cs typeface="Arial"/>
              </a:rPr>
              <a:t> </a:t>
            </a:r>
            <a:r>
              <a:rPr sz="2800" i="1" spc="-5" dirty="0">
                <a:solidFill>
                  <a:srgbClr val="65FF33"/>
                </a:solidFill>
                <a:latin typeface="Arial"/>
                <a:cs typeface="Arial"/>
              </a:rPr>
              <a:t>детей</a:t>
            </a:r>
            <a:endParaRPr sz="2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81139" y="1293749"/>
            <a:ext cx="2133600" cy="1066800"/>
          </a:xfrm>
          <a:custGeom>
            <a:avLst/>
            <a:gdLst/>
            <a:ahLst/>
            <a:cxnLst/>
            <a:rect l="l" t="t" r="r" b="b"/>
            <a:pathLst>
              <a:path w="2133600" h="1066800">
                <a:moveTo>
                  <a:pt x="2133600" y="933449"/>
                </a:moveTo>
                <a:lnTo>
                  <a:pt x="2133600" y="0"/>
                </a:lnTo>
                <a:lnTo>
                  <a:pt x="0" y="0"/>
                </a:lnTo>
                <a:lnTo>
                  <a:pt x="0" y="1066800"/>
                </a:lnTo>
                <a:lnTo>
                  <a:pt x="1866900" y="1066799"/>
                </a:lnTo>
                <a:lnTo>
                  <a:pt x="2133600" y="933449"/>
                </a:lnTo>
                <a:close/>
              </a:path>
            </a:pathLst>
          </a:custGeom>
          <a:solidFill>
            <a:srgbClr val="FF7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48039" y="2227198"/>
            <a:ext cx="266700" cy="133350"/>
          </a:xfrm>
          <a:custGeom>
            <a:avLst/>
            <a:gdLst/>
            <a:ahLst/>
            <a:cxnLst/>
            <a:rect l="l" t="t" r="r" b="b"/>
            <a:pathLst>
              <a:path w="266700" h="133350">
                <a:moveTo>
                  <a:pt x="266700" y="0"/>
                </a:moveTo>
                <a:lnTo>
                  <a:pt x="197500" y="14216"/>
                </a:lnTo>
                <a:lnTo>
                  <a:pt x="140589" y="19431"/>
                </a:lnTo>
                <a:lnTo>
                  <a:pt x="97393" y="16073"/>
                </a:lnTo>
                <a:lnTo>
                  <a:pt x="69341" y="4571"/>
                </a:lnTo>
                <a:lnTo>
                  <a:pt x="0" y="133350"/>
                </a:lnTo>
                <a:lnTo>
                  <a:pt x="266700" y="0"/>
                </a:lnTo>
                <a:close/>
              </a:path>
            </a:pathLst>
          </a:custGeom>
          <a:solidFill>
            <a:srgbClr val="CD64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1139" y="1293749"/>
            <a:ext cx="2133600" cy="1066800"/>
          </a:xfrm>
          <a:custGeom>
            <a:avLst/>
            <a:gdLst/>
            <a:ahLst/>
            <a:cxnLst/>
            <a:rect l="l" t="t" r="r" b="b"/>
            <a:pathLst>
              <a:path w="2133600" h="1066800">
                <a:moveTo>
                  <a:pt x="0" y="0"/>
                </a:moveTo>
                <a:lnTo>
                  <a:pt x="0" y="1066800"/>
                </a:lnTo>
                <a:lnTo>
                  <a:pt x="1866900" y="1066799"/>
                </a:lnTo>
                <a:lnTo>
                  <a:pt x="2133600" y="933449"/>
                </a:lnTo>
                <a:lnTo>
                  <a:pt x="2133600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48039" y="2227198"/>
            <a:ext cx="266700" cy="133350"/>
          </a:xfrm>
          <a:custGeom>
            <a:avLst/>
            <a:gdLst/>
            <a:ahLst/>
            <a:cxnLst/>
            <a:rect l="l" t="t" r="r" b="b"/>
            <a:pathLst>
              <a:path w="266700" h="133350">
                <a:moveTo>
                  <a:pt x="0" y="133350"/>
                </a:moveTo>
                <a:lnTo>
                  <a:pt x="69341" y="4571"/>
                </a:lnTo>
                <a:lnTo>
                  <a:pt x="97393" y="16073"/>
                </a:lnTo>
                <a:lnTo>
                  <a:pt x="140589" y="19431"/>
                </a:lnTo>
                <a:lnTo>
                  <a:pt x="197500" y="14216"/>
                </a:lnTo>
                <a:lnTo>
                  <a:pt x="2667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29005" y="1412366"/>
            <a:ext cx="1638300" cy="680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19710">
              <a:lnSpc>
                <a:spcPct val="110000"/>
              </a:lnSpc>
            </a:pPr>
            <a:r>
              <a:rPr sz="2000" b="1" spc="-5" dirty="0">
                <a:latin typeface="Arial"/>
                <a:cs typeface="Arial"/>
              </a:rPr>
              <a:t>Работа с  литературой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248527" y="1141349"/>
            <a:ext cx="2438400" cy="1143000"/>
          </a:xfrm>
          <a:custGeom>
            <a:avLst/>
            <a:gdLst/>
            <a:ahLst/>
            <a:cxnLst/>
            <a:rect l="l" t="t" r="r" b="b"/>
            <a:pathLst>
              <a:path w="2438400" h="1143000">
                <a:moveTo>
                  <a:pt x="2438400" y="952499"/>
                </a:moveTo>
                <a:lnTo>
                  <a:pt x="2438400" y="0"/>
                </a:lnTo>
                <a:lnTo>
                  <a:pt x="0" y="0"/>
                </a:lnTo>
                <a:lnTo>
                  <a:pt x="0" y="1143000"/>
                </a:lnTo>
                <a:lnTo>
                  <a:pt x="2032254" y="1142999"/>
                </a:lnTo>
                <a:lnTo>
                  <a:pt x="2438400" y="952499"/>
                </a:lnTo>
                <a:close/>
              </a:path>
            </a:pathLst>
          </a:custGeom>
          <a:solidFill>
            <a:srgbClr val="CC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80793" y="2093848"/>
            <a:ext cx="406400" cy="190500"/>
          </a:xfrm>
          <a:custGeom>
            <a:avLst/>
            <a:gdLst/>
            <a:ahLst/>
            <a:cxnLst/>
            <a:rect l="l" t="t" r="r" b="b"/>
            <a:pathLst>
              <a:path w="406400" h="190500">
                <a:moveTo>
                  <a:pt x="406146" y="0"/>
                </a:moveTo>
                <a:lnTo>
                  <a:pt x="333738" y="14954"/>
                </a:lnTo>
                <a:lnTo>
                  <a:pt x="269352" y="24129"/>
                </a:lnTo>
                <a:lnTo>
                  <a:pt x="213645" y="27717"/>
                </a:lnTo>
                <a:lnTo>
                  <a:pt x="167273" y="25907"/>
                </a:lnTo>
                <a:lnTo>
                  <a:pt x="130891" y="18891"/>
                </a:lnTo>
                <a:lnTo>
                  <a:pt x="105155" y="6857"/>
                </a:lnTo>
                <a:lnTo>
                  <a:pt x="0" y="190500"/>
                </a:lnTo>
                <a:lnTo>
                  <a:pt x="406146" y="0"/>
                </a:lnTo>
                <a:close/>
              </a:path>
            </a:pathLst>
          </a:custGeom>
          <a:solidFill>
            <a:srgbClr val="A4C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48527" y="1141349"/>
            <a:ext cx="2438400" cy="1143000"/>
          </a:xfrm>
          <a:custGeom>
            <a:avLst/>
            <a:gdLst/>
            <a:ahLst/>
            <a:cxnLst/>
            <a:rect l="l" t="t" r="r" b="b"/>
            <a:pathLst>
              <a:path w="2438400" h="1143000">
                <a:moveTo>
                  <a:pt x="0" y="0"/>
                </a:moveTo>
                <a:lnTo>
                  <a:pt x="0" y="1143000"/>
                </a:lnTo>
                <a:lnTo>
                  <a:pt x="2032254" y="1142999"/>
                </a:lnTo>
                <a:lnTo>
                  <a:pt x="2438400" y="952499"/>
                </a:lnTo>
                <a:lnTo>
                  <a:pt x="24384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80781" y="2093848"/>
            <a:ext cx="406400" cy="190500"/>
          </a:xfrm>
          <a:custGeom>
            <a:avLst/>
            <a:gdLst/>
            <a:ahLst/>
            <a:cxnLst/>
            <a:rect l="l" t="t" r="r" b="b"/>
            <a:pathLst>
              <a:path w="406400" h="190500">
                <a:moveTo>
                  <a:pt x="0" y="190500"/>
                </a:moveTo>
                <a:lnTo>
                  <a:pt x="105155" y="6857"/>
                </a:lnTo>
                <a:lnTo>
                  <a:pt x="130891" y="18891"/>
                </a:lnTo>
                <a:lnTo>
                  <a:pt x="167273" y="25907"/>
                </a:lnTo>
                <a:lnTo>
                  <a:pt x="213645" y="27717"/>
                </a:lnTo>
                <a:lnTo>
                  <a:pt x="269352" y="24129"/>
                </a:lnTo>
                <a:lnTo>
                  <a:pt x="333738" y="14954"/>
                </a:lnTo>
                <a:lnTo>
                  <a:pt x="406146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19539" y="2208148"/>
            <a:ext cx="3199765" cy="2057400"/>
          </a:xfrm>
          <a:custGeom>
            <a:avLst/>
            <a:gdLst/>
            <a:ahLst/>
            <a:cxnLst/>
            <a:rect l="l" t="t" r="r" b="b"/>
            <a:pathLst>
              <a:path w="3199765" h="2057400">
                <a:moveTo>
                  <a:pt x="3199638" y="1852422"/>
                </a:moveTo>
                <a:lnTo>
                  <a:pt x="3199638" y="204216"/>
                </a:lnTo>
                <a:lnTo>
                  <a:pt x="3179459" y="179510"/>
                </a:lnTo>
                <a:lnTo>
                  <a:pt x="3115437" y="129254"/>
                </a:lnTo>
                <a:lnTo>
                  <a:pt x="3071001" y="104422"/>
                </a:lnTo>
                <a:lnTo>
                  <a:pt x="3017886" y="80267"/>
                </a:lnTo>
                <a:lnTo>
                  <a:pt x="2955797" y="57150"/>
                </a:lnTo>
                <a:lnTo>
                  <a:pt x="2912270" y="49481"/>
                </a:lnTo>
                <a:lnTo>
                  <a:pt x="2866974" y="42276"/>
                </a:lnTo>
                <a:lnTo>
                  <a:pt x="2820029" y="35545"/>
                </a:lnTo>
                <a:lnTo>
                  <a:pt x="2771555" y="29298"/>
                </a:lnTo>
                <a:lnTo>
                  <a:pt x="2721673" y="23547"/>
                </a:lnTo>
                <a:lnTo>
                  <a:pt x="2670503" y="18300"/>
                </a:lnTo>
                <a:lnTo>
                  <a:pt x="2618165" y="13568"/>
                </a:lnTo>
                <a:lnTo>
                  <a:pt x="2564779" y="9362"/>
                </a:lnTo>
                <a:lnTo>
                  <a:pt x="2510465" y="5691"/>
                </a:lnTo>
                <a:lnTo>
                  <a:pt x="2455345" y="2567"/>
                </a:lnTo>
                <a:lnTo>
                  <a:pt x="2399538" y="0"/>
                </a:lnTo>
                <a:lnTo>
                  <a:pt x="2340120" y="2567"/>
                </a:lnTo>
                <a:lnTo>
                  <a:pt x="2282739" y="5691"/>
                </a:lnTo>
                <a:lnTo>
                  <a:pt x="2227279" y="9362"/>
                </a:lnTo>
                <a:lnTo>
                  <a:pt x="2173621" y="13568"/>
                </a:lnTo>
                <a:lnTo>
                  <a:pt x="2121651" y="18300"/>
                </a:lnTo>
                <a:lnTo>
                  <a:pt x="2071250" y="23547"/>
                </a:lnTo>
                <a:lnTo>
                  <a:pt x="2022302" y="29298"/>
                </a:lnTo>
                <a:lnTo>
                  <a:pt x="1974691" y="35545"/>
                </a:lnTo>
                <a:lnTo>
                  <a:pt x="1928299" y="42276"/>
                </a:lnTo>
                <a:lnTo>
                  <a:pt x="1883009" y="49481"/>
                </a:lnTo>
                <a:lnTo>
                  <a:pt x="1838705" y="57150"/>
                </a:lnTo>
                <a:lnTo>
                  <a:pt x="1773995" y="80267"/>
                </a:lnTo>
                <a:lnTo>
                  <a:pt x="1718789" y="104422"/>
                </a:lnTo>
                <a:lnTo>
                  <a:pt x="1673447" y="129254"/>
                </a:lnTo>
                <a:lnTo>
                  <a:pt x="1638328" y="154403"/>
                </a:lnTo>
                <a:lnTo>
                  <a:pt x="1600199" y="204216"/>
                </a:lnTo>
                <a:lnTo>
                  <a:pt x="1581576" y="230473"/>
                </a:lnTo>
                <a:lnTo>
                  <a:pt x="1517999" y="279939"/>
                </a:lnTo>
                <a:lnTo>
                  <a:pt x="1473595" y="302768"/>
                </a:lnTo>
                <a:lnTo>
                  <a:pt x="1421147" y="324072"/>
                </a:lnTo>
                <a:lnTo>
                  <a:pt x="1360932" y="343662"/>
                </a:lnTo>
                <a:lnTo>
                  <a:pt x="1316387" y="352301"/>
                </a:lnTo>
                <a:lnTo>
                  <a:pt x="1270473" y="360371"/>
                </a:lnTo>
                <a:lnTo>
                  <a:pt x="1223215" y="367904"/>
                </a:lnTo>
                <a:lnTo>
                  <a:pt x="1174642" y="374936"/>
                </a:lnTo>
                <a:lnTo>
                  <a:pt x="1124780" y="381501"/>
                </a:lnTo>
                <a:lnTo>
                  <a:pt x="1073658" y="387633"/>
                </a:lnTo>
                <a:lnTo>
                  <a:pt x="1021303" y="393367"/>
                </a:lnTo>
                <a:lnTo>
                  <a:pt x="967742" y="398736"/>
                </a:lnTo>
                <a:lnTo>
                  <a:pt x="913003" y="403776"/>
                </a:lnTo>
                <a:lnTo>
                  <a:pt x="857113" y="408520"/>
                </a:lnTo>
                <a:lnTo>
                  <a:pt x="800100" y="413004"/>
                </a:lnTo>
                <a:lnTo>
                  <a:pt x="741712" y="408520"/>
                </a:lnTo>
                <a:lnTo>
                  <a:pt x="684966" y="403776"/>
                </a:lnTo>
                <a:lnTo>
                  <a:pt x="629804" y="398736"/>
                </a:lnTo>
                <a:lnTo>
                  <a:pt x="576167" y="393367"/>
                </a:lnTo>
                <a:lnTo>
                  <a:pt x="523996" y="387633"/>
                </a:lnTo>
                <a:lnTo>
                  <a:pt x="473234" y="381501"/>
                </a:lnTo>
                <a:lnTo>
                  <a:pt x="423822" y="374936"/>
                </a:lnTo>
                <a:lnTo>
                  <a:pt x="375702" y="367904"/>
                </a:lnTo>
                <a:lnTo>
                  <a:pt x="328814" y="360371"/>
                </a:lnTo>
                <a:lnTo>
                  <a:pt x="283102" y="352301"/>
                </a:lnTo>
                <a:lnTo>
                  <a:pt x="238506" y="343662"/>
                </a:lnTo>
                <a:lnTo>
                  <a:pt x="174219" y="324072"/>
                </a:lnTo>
                <a:lnTo>
                  <a:pt x="119944" y="302768"/>
                </a:lnTo>
                <a:lnTo>
                  <a:pt x="75533" y="279939"/>
                </a:lnTo>
                <a:lnTo>
                  <a:pt x="40837" y="255778"/>
                </a:lnTo>
                <a:lnTo>
                  <a:pt x="0" y="204216"/>
                </a:lnTo>
                <a:lnTo>
                  <a:pt x="0" y="1852422"/>
                </a:lnTo>
                <a:lnTo>
                  <a:pt x="40837" y="1902460"/>
                </a:lnTo>
                <a:lnTo>
                  <a:pt x="75533" y="1927002"/>
                </a:lnTo>
                <a:lnTo>
                  <a:pt x="119944" y="1950466"/>
                </a:lnTo>
                <a:lnTo>
                  <a:pt x="174219" y="1972278"/>
                </a:lnTo>
                <a:lnTo>
                  <a:pt x="238506" y="1991868"/>
                </a:lnTo>
                <a:lnTo>
                  <a:pt x="283102" y="1999371"/>
                </a:lnTo>
                <a:lnTo>
                  <a:pt x="328814" y="2006513"/>
                </a:lnTo>
                <a:lnTo>
                  <a:pt x="375702" y="2013312"/>
                </a:lnTo>
                <a:lnTo>
                  <a:pt x="423822" y="2019785"/>
                </a:lnTo>
                <a:lnTo>
                  <a:pt x="473234" y="2025949"/>
                </a:lnTo>
                <a:lnTo>
                  <a:pt x="523996" y="2031820"/>
                </a:lnTo>
                <a:lnTo>
                  <a:pt x="576167" y="2037417"/>
                </a:lnTo>
                <a:lnTo>
                  <a:pt x="629804" y="2042756"/>
                </a:lnTo>
                <a:lnTo>
                  <a:pt x="684966" y="2047855"/>
                </a:lnTo>
                <a:lnTo>
                  <a:pt x="741712" y="2052730"/>
                </a:lnTo>
                <a:lnTo>
                  <a:pt x="800100" y="2057400"/>
                </a:lnTo>
                <a:lnTo>
                  <a:pt x="857113" y="2052730"/>
                </a:lnTo>
                <a:lnTo>
                  <a:pt x="913003" y="2047855"/>
                </a:lnTo>
                <a:lnTo>
                  <a:pt x="967742" y="2042756"/>
                </a:lnTo>
                <a:lnTo>
                  <a:pt x="1021303" y="2037417"/>
                </a:lnTo>
                <a:lnTo>
                  <a:pt x="1073658" y="2031820"/>
                </a:lnTo>
                <a:lnTo>
                  <a:pt x="1124780" y="2025949"/>
                </a:lnTo>
                <a:lnTo>
                  <a:pt x="1174642" y="2019785"/>
                </a:lnTo>
                <a:lnTo>
                  <a:pt x="1223215" y="2013312"/>
                </a:lnTo>
                <a:lnTo>
                  <a:pt x="1270473" y="2006513"/>
                </a:lnTo>
                <a:lnTo>
                  <a:pt x="1316387" y="1999371"/>
                </a:lnTo>
                <a:lnTo>
                  <a:pt x="1360932" y="1991868"/>
                </a:lnTo>
                <a:lnTo>
                  <a:pt x="1421147" y="1972278"/>
                </a:lnTo>
                <a:lnTo>
                  <a:pt x="1473595" y="1950466"/>
                </a:lnTo>
                <a:lnTo>
                  <a:pt x="1517999" y="1927002"/>
                </a:lnTo>
                <a:lnTo>
                  <a:pt x="1554084" y="1902460"/>
                </a:lnTo>
                <a:lnTo>
                  <a:pt x="1600200" y="1852422"/>
                </a:lnTo>
                <a:lnTo>
                  <a:pt x="1613792" y="1826129"/>
                </a:lnTo>
                <a:lnTo>
                  <a:pt x="1638328" y="1800577"/>
                </a:lnTo>
                <a:lnTo>
                  <a:pt x="1673447" y="1775745"/>
                </a:lnTo>
                <a:lnTo>
                  <a:pt x="1718789" y="1751612"/>
                </a:lnTo>
                <a:lnTo>
                  <a:pt x="1773995" y="1728156"/>
                </a:lnTo>
                <a:lnTo>
                  <a:pt x="1838706" y="1705356"/>
                </a:lnTo>
                <a:lnTo>
                  <a:pt x="1883009" y="1697752"/>
                </a:lnTo>
                <a:lnTo>
                  <a:pt x="1928299" y="1690362"/>
                </a:lnTo>
                <a:lnTo>
                  <a:pt x="1974691" y="1683246"/>
                </a:lnTo>
                <a:lnTo>
                  <a:pt x="2022302" y="1676467"/>
                </a:lnTo>
                <a:lnTo>
                  <a:pt x="2071250" y="1670087"/>
                </a:lnTo>
                <a:lnTo>
                  <a:pt x="2121651" y="1664166"/>
                </a:lnTo>
                <a:lnTo>
                  <a:pt x="2173621" y="1658768"/>
                </a:lnTo>
                <a:lnTo>
                  <a:pt x="2227279" y="1653954"/>
                </a:lnTo>
                <a:lnTo>
                  <a:pt x="2282739" y="1649786"/>
                </a:lnTo>
                <a:lnTo>
                  <a:pt x="2340120" y="1646325"/>
                </a:lnTo>
                <a:lnTo>
                  <a:pt x="2399538" y="1643634"/>
                </a:lnTo>
                <a:lnTo>
                  <a:pt x="2455345" y="1646325"/>
                </a:lnTo>
                <a:lnTo>
                  <a:pt x="2510465" y="1649786"/>
                </a:lnTo>
                <a:lnTo>
                  <a:pt x="2564779" y="1653954"/>
                </a:lnTo>
                <a:lnTo>
                  <a:pt x="2618165" y="1658768"/>
                </a:lnTo>
                <a:lnTo>
                  <a:pt x="2670503" y="1664166"/>
                </a:lnTo>
                <a:lnTo>
                  <a:pt x="2721673" y="1670087"/>
                </a:lnTo>
                <a:lnTo>
                  <a:pt x="2771555" y="1676467"/>
                </a:lnTo>
                <a:lnTo>
                  <a:pt x="2820029" y="1683246"/>
                </a:lnTo>
                <a:lnTo>
                  <a:pt x="2866974" y="1690362"/>
                </a:lnTo>
                <a:lnTo>
                  <a:pt x="2912270" y="1697752"/>
                </a:lnTo>
                <a:lnTo>
                  <a:pt x="2955798" y="1705356"/>
                </a:lnTo>
                <a:lnTo>
                  <a:pt x="3017886" y="1728156"/>
                </a:lnTo>
                <a:lnTo>
                  <a:pt x="3071001" y="1751612"/>
                </a:lnTo>
                <a:lnTo>
                  <a:pt x="3115437" y="1775745"/>
                </a:lnTo>
                <a:lnTo>
                  <a:pt x="3151490" y="1800577"/>
                </a:lnTo>
                <a:lnTo>
                  <a:pt x="3179459" y="1826129"/>
                </a:lnTo>
                <a:lnTo>
                  <a:pt x="3199638" y="1852422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19539" y="2208148"/>
            <a:ext cx="3199765" cy="2057400"/>
          </a:xfrm>
          <a:custGeom>
            <a:avLst/>
            <a:gdLst/>
            <a:ahLst/>
            <a:cxnLst/>
            <a:rect l="l" t="t" r="r" b="b"/>
            <a:pathLst>
              <a:path w="3199765" h="2057400">
                <a:moveTo>
                  <a:pt x="3199638" y="1852422"/>
                </a:moveTo>
                <a:lnTo>
                  <a:pt x="3151490" y="1800577"/>
                </a:lnTo>
                <a:lnTo>
                  <a:pt x="3115437" y="1775745"/>
                </a:lnTo>
                <a:lnTo>
                  <a:pt x="3071001" y="1751612"/>
                </a:lnTo>
                <a:lnTo>
                  <a:pt x="3017886" y="1728156"/>
                </a:lnTo>
                <a:lnTo>
                  <a:pt x="2955798" y="1705356"/>
                </a:lnTo>
                <a:lnTo>
                  <a:pt x="2912270" y="1697752"/>
                </a:lnTo>
                <a:lnTo>
                  <a:pt x="2866974" y="1690362"/>
                </a:lnTo>
                <a:lnTo>
                  <a:pt x="2820029" y="1683246"/>
                </a:lnTo>
                <a:lnTo>
                  <a:pt x="2771555" y="1676467"/>
                </a:lnTo>
                <a:lnTo>
                  <a:pt x="2721673" y="1670087"/>
                </a:lnTo>
                <a:lnTo>
                  <a:pt x="2670503" y="1664166"/>
                </a:lnTo>
                <a:lnTo>
                  <a:pt x="2618165" y="1658768"/>
                </a:lnTo>
                <a:lnTo>
                  <a:pt x="2564779" y="1653954"/>
                </a:lnTo>
                <a:lnTo>
                  <a:pt x="2510465" y="1649786"/>
                </a:lnTo>
                <a:lnTo>
                  <a:pt x="2455345" y="1646325"/>
                </a:lnTo>
                <a:lnTo>
                  <a:pt x="2399538" y="1643634"/>
                </a:lnTo>
                <a:lnTo>
                  <a:pt x="2340120" y="1646325"/>
                </a:lnTo>
                <a:lnTo>
                  <a:pt x="2282739" y="1649786"/>
                </a:lnTo>
                <a:lnTo>
                  <a:pt x="2227279" y="1653954"/>
                </a:lnTo>
                <a:lnTo>
                  <a:pt x="2173621" y="1658768"/>
                </a:lnTo>
                <a:lnTo>
                  <a:pt x="2121651" y="1664166"/>
                </a:lnTo>
                <a:lnTo>
                  <a:pt x="2071250" y="1670087"/>
                </a:lnTo>
                <a:lnTo>
                  <a:pt x="2022302" y="1676467"/>
                </a:lnTo>
                <a:lnTo>
                  <a:pt x="1974691" y="1683246"/>
                </a:lnTo>
                <a:lnTo>
                  <a:pt x="1928299" y="1690362"/>
                </a:lnTo>
                <a:lnTo>
                  <a:pt x="1883009" y="1697752"/>
                </a:lnTo>
                <a:lnTo>
                  <a:pt x="1838706" y="1705356"/>
                </a:lnTo>
                <a:lnTo>
                  <a:pt x="1773995" y="1728156"/>
                </a:lnTo>
                <a:lnTo>
                  <a:pt x="1718789" y="1751612"/>
                </a:lnTo>
                <a:lnTo>
                  <a:pt x="1673447" y="1775745"/>
                </a:lnTo>
                <a:lnTo>
                  <a:pt x="1638328" y="1800577"/>
                </a:lnTo>
                <a:lnTo>
                  <a:pt x="1600200" y="1852422"/>
                </a:lnTo>
                <a:lnTo>
                  <a:pt x="1581576" y="1877409"/>
                </a:lnTo>
                <a:lnTo>
                  <a:pt x="1517999" y="1927002"/>
                </a:lnTo>
                <a:lnTo>
                  <a:pt x="1473595" y="1950466"/>
                </a:lnTo>
                <a:lnTo>
                  <a:pt x="1421147" y="1972278"/>
                </a:lnTo>
                <a:lnTo>
                  <a:pt x="1360932" y="1991868"/>
                </a:lnTo>
                <a:lnTo>
                  <a:pt x="1316387" y="1999371"/>
                </a:lnTo>
                <a:lnTo>
                  <a:pt x="1270473" y="2006513"/>
                </a:lnTo>
                <a:lnTo>
                  <a:pt x="1223215" y="2013312"/>
                </a:lnTo>
                <a:lnTo>
                  <a:pt x="1174642" y="2019785"/>
                </a:lnTo>
                <a:lnTo>
                  <a:pt x="1124780" y="2025949"/>
                </a:lnTo>
                <a:lnTo>
                  <a:pt x="1073658" y="2031820"/>
                </a:lnTo>
                <a:lnTo>
                  <a:pt x="1021303" y="2037417"/>
                </a:lnTo>
                <a:lnTo>
                  <a:pt x="967742" y="2042756"/>
                </a:lnTo>
                <a:lnTo>
                  <a:pt x="913003" y="2047855"/>
                </a:lnTo>
                <a:lnTo>
                  <a:pt x="857113" y="2052730"/>
                </a:lnTo>
                <a:lnTo>
                  <a:pt x="800100" y="2057400"/>
                </a:lnTo>
                <a:lnTo>
                  <a:pt x="741712" y="2052730"/>
                </a:lnTo>
                <a:lnTo>
                  <a:pt x="684966" y="2047855"/>
                </a:lnTo>
                <a:lnTo>
                  <a:pt x="629804" y="2042756"/>
                </a:lnTo>
                <a:lnTo>
                  <a:pt x="576167" y="2037417"/>
                </a:lnTo>
                <a:lnTo>
                  <a:pt x="523996" y="2031820"/>
                </a:lnTo>
                <a:lnTo>
                  <a:pt x="473234" y="2025949"/>
                </a:lnTo>
                <a:lnTo>
                  <a:pt x="423822" y="2019785"/>
                </a:lnTo>
                <a:lnTo>
                  <a:pt x="375702" y="2013312"/>
                </a:lnTo>
                <a:lnTo>
                  <a:pt x="328814" y="2006513"/>
                </a:lnTo>
                <a:lnTo>
                  <a:pt x="283102" y="1999371"/>
                </a:lnTo>
                <a:lnTo>
                  <a:pt x="238506" y="1991868"/>
                </a:lnTo>
                <a:lnTo>
                  <a:pt x="174219" y="1972278"/>
                </a:lnTo>
                <a:lnTo>
                  <a:pt x="119944" y="1950466"/>
                </a:lnTo>
                <a:lnTo>
                  <a:pt x="75533" y="1927002"/>
                </a:lnTo>
                <a:lnTo>
                  <a:pt x="40837" y="1902460"/>
                </a:lnTo>
                <a:lnTo>
                  <a:pt x="0" y="1852422"/>
                </a:lnTo>
                <a:lnTo>
                  <a:pt x="0" y="204216"/>
                </a:lnTo>
                <a:lnTo>
                  <a:pt x="15709" y="230473"/>
                </a:lnTo>
                <a:lnTo>
                  <a:pt x="40837" y="255778"/>
                </a:lnTo>
                <a:lnTo>
                  <a:pt x="75533" y="279939"/>
                </a:lnTo>
                <a:lnTo>
                  <a:pt x="119944" y="302768"/>
                </a:lnTo>
                <a:lnTo>
                  <a:pt x="174219" y="324072"/>
                </a:lnTo>
                <a:lnTo>
                  <a:pt x="238506" y="343662"/>
                </a:lnTo>
                <a:lnTo>
                  <a:pt x="283102" y="352301"/>
                </a:lnTo>
                <a:lnTo>
                  <a:pt x="328814" y="360371"/>
                </a:lnTo>
                <a:lnTo>
                  <a:pt x="375702" y="367904"/>
                </a:lnTo>
                <a:lnTo>
                  <a:pt x="423822" y="374936"/>
                </a:lnTo>
                <a:lnTo>
                  <a:pt x="473234" y="381501"/>
                </a:lnTo>
                <a:lnTo>
                  <a:pt x="523996" y="387633"/>
                </a:lnTo>
                <a:lnTo>
                  <a:pt x="576167" y="393367"/>
                </a:lnTo>
                <a:lnTo>
                  <a:pt x="629804" y="398736"/>
                </a:lnTo>
                <a:lnTo>
                  <a:pt x="684966" y="403776"/>
                </a:lnTo>
                <a:lnTo>
                  <a:pt x="741712" y="408520"/>
                </a:lnTo>
                <a:lnTo>
                  <a:pt x="800100" y="413004"/>
                </a:lnTo>
                <a:lnTo>
                  <a:pt x="857113" y="408520"/>
                </a:lnTo>
                <a:lnTo>
                  <a:pt x="913003" y="403776"/>
                </a:lnTo>
                <a:lnTo>
                  <a:pt x="967742" y="398736"/>
                </a:lnTo>
                <a:lnTo>
                  <a:pt x="1021303" y="393367"/>
                </a:lnTo>
                <a:lnTo>
                  <a:pt x="1073658" y="387633"/>
                </a:lnTo>
                <a:lnTo>
                  <a:pt x="1124780" y="381501"/>
                </a:lnTo>
                <a:lnTo>
                  <a:pt x="1174642" y="374936"/>
                </a:lnTo>
                <a:lnTo>
                  <a:pt x="1223215" y="367904"/>
                </a:lnTo>
                <a:lnTo>
                  <a:pt x="1270473" y="360371"/>
                </a:lnTo>
                <a:lnTo>
                  <a:pt x="1316387" y="352301"/>
                </a:lnTo>
                <a:lnTo>
                  <a:pt x="1360932" y="343662"/>
                </a:lnTo>
                <a:lnTo>
                  <a:pt x="1421147" y="324072"/>
                </a:lnTo>
                <a:lnTo>
                  <a:pt x="1473595" y="302768"/>
                </a:lnTo>
                <a:lnTo>
                  <a:pt x="1517999" y="279939"/>
                </a:lnTo>
                <a:lnTo>
                  <a:pt x="1554084" y="255778"/>
                </a:lnTo>
                <a:lnTo>
                  <a:pt x="1600199" y="204216"/>
                </a:lnTo>
                <a:lnTo>
                  <a:pt x="1613792" y="179510"/>
                </a:lnTo>
                <a:lnTo>
                  <a:pt x="1638328" y="154403"/>
                </a:lnTo>
                <a:lnTo>
                  <a:pt x="1673447" y="129254"/>
                </a:lnTo>
                <a:lnTo>
                  <a:pt x="1718789" y="104422"/>
                </a:lnTo>
                <a:lnTo>
                  <a:pt x="1773995" y="80267"/>
                </a:lnTo>
                <a:lnTo>
                  <a:pt x="1838705" y="57150"/>
                </a:lnTo>
                <a:lnTo>
                  <a:pt x="1883009" y="49481"/>
                </a:lnTo>
                <a:lnTo>
                  <a:pt x="1928299" y="42276"/>
                </a:lnTo>
                <a:lnTo>
                  <a:pt x="1974691" y="35545"/>
                </a:lnTo>
                <a:lnTo>
                  <a:pt x="2022302" y="29298"/>
                </a:lnTo>
                <a:lnTo>
                  <a:pt x="2071250" y="23547"/>
                </a:lnTo>
                <a:lnTo>
                  <a:pt x="2121651" y="18300"/>
                </a:lnTo>
                <a:lnTo>
                  <a:pt x="2173621" y="13568"/>
                </a:lnTo>
                <a:lnTo>
                  <a:pt x="2227279" y="9362"/>
                </a:lnTo>
                <a:lnTo>
                  <a:pt x="2282739" y="5691"/>
                </a:lnTo>
                <a:lnTo>
                  <a:pt x="2340120" y="2567"/>
                </a:lnTo>
                <a:lnTo>
                  <a:pt x="2399538" y="0"/>
                </a:lnTo>
                <a:lnTo>
                  <a:pt x="2455345" y="2567"/>
                </a:lnTo>
                <a:lnTo>
                  <a:pt x="2510465" y="5691"/>
                </a:lnTo>
                <a:lnTo>
                  <a:pt x="2564779" y="9362"/>
                </a:lnTo>
                <a:lnTo>
                  <a:pt x="2618165" y="13568"/>
                </a:lnTo>
                <a:lnTo>
                  <a:pt x="2670503" y="18300"/>
                </a:lnTo>
                <a:lnTo>
                  <a:pt x="2721673" y="23547"/>
                </a:lnTo>
                <a:lnTo>
                  <a:pt x="2771555" y="29298"/>
                </a:lnTo>
                <a:lnTo>
                  <a:pt x="2820029" y="35545"/>
                </a:lnTo>
                <a:lnTo>
                  <a:pt x="2866974" y="42276"/>
                </a:lnTo>
                <a:lnTo>
                  <a:pt x="2912270" y="49481"/>
                </a:lnTo>
                <a:lnTo>
                  <a:pt x="2955797" y="57150"/>
                </a:lnTo>
                <a:lnTo>
                  <a:pt x="3017886" y="80267"/>
                </a:lnTo>
                <a:lnTo>
                  <a:pt x="3071001" y="104422"/>
                </a:lnTo>
                <a:lnTo>
                  <a:pt x="3115437" y="129254"/>
                </a:lnTo>
                <a:lnTo>
                  <a:pt x="3151490" y="154403"/>
                </a:lnTo>
                <a:lnTo>
                  <a:pt x="3199638" y="204216"/>
                </a:lnTo>
                <a:lnTo>
                  <a:pt x="3199638" y="1852422"/>
                </a:lnTo>
                <a:close/>
              </a:path>
            </a:pathLst>
          </a:custGeom>
          <a:ln w="38100">
            <a:solidFill>
              <a:srgbClr val="CC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871597" y="2861944"/>
            <a:ext cx="3098165" cy="740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5255">
              <a:lnSpc>
                <a:spcPct val="100000"/>
              </a:lnSpc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Самостоятельная 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деятельность</a:t>
            </a:r>
            <a:r>
              <a:rPr sz="2400" b="1" spc="-10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детей</a:t>
            </a:r>
            <a:endParaRPr sz="24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52539" y="3046348"/>
            <a:ext cx="2362200" cy="2590800"/>
          </a:xfrm>
          <a:custGeom>
            <a:avLst/>
            <a:gdLst/>
            <a:ahLst/>
            <a:cxnLst/>
            <a:rect l="l" t="t" r="r" b="b"/>
            <a:pathLst>
              <a:path w="2362200" h="2590800">
                <a:moveTo>
                  <a:pt x="2362200" y="2266950"/>
                </a:moveTo>
                <a:lnTo>
                  <a:pt x="2362200" y="0"/>
                </a:lnTo>
                <a:lnTo>
                  <a:pt x="0" y="0"/>
                </a:lnTo>
                <a:lnTo>
                  <a:pt x="0" y="2590800"/>
                </a:lnTo>
                <a:lnTo>
                  <a:pt x="2066544" y="2590800"/>
                </a:lnTo>
                <a:lnTo>
                  <a:pt x="2362200" y="2266950"/>
                </a:lnTo>
                <a:close/>
              </a:path>
            </a:pathLst>
          </a:custGeom>
          <a:solidFill>
            <a:srgbClr val="FF7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19083" y="5313298"/>
            <a:ext cx="295910" cy="323850"/>
          </a:xfrm>
          <a:custGeom>
            <a:avLst/>
            <a:gdLst/>
            <a:ahLst/>
            <a:cxnLst/>
            <a:rect l="l" t="t" r="r" b="b"/>
            <a:pathLst>
              <a:path w="295910" h="323850">
                <a:moveTo>
                  <a:pt x="295656" y="0"/>
                </a:moveTo>
                <a:lnTo>
                  <a:pt x="233336" y="29346"/>
                </a:lnTo>
                <a:lnTo>
                  <a:pt x="179502" y="44573"/>
                </a:lnTo>
                <a:lnTo>
                  <a:pt x="134959" y="46195"/>
                </a:lnTo>
                <a:lnTo>
                  <a:pt x="100510" y="34722"/>
                </a:lnTo>
                <a:lnTo>
                  <a:pt x="76961" y="10667"/>
                </a:lnTo>
                <a:lnTo>
                  <a:pt x="0" y="323850"/>
                </a:lnTo>
                <a:lnTo>
                  <a:pt x="295656" y="0"/>
                </a:lnTo>
                <a:close/>
              </a:path>
            </a:pathLst>
          </a:custGeom>
          <a:solidFill>
            <a:srgbClr val="CD64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2539" y="3046348"/>
            <a:ext cx="2362200" cy="2590800"/>
          </a:xfrm>
          <a:custGeom>
            <a:avLst/>
            <a:gdLst/>
            <a:ahLst/>
            <a:cxnLst/>
            <a:rect l="l" t="t" r="r" b="b"/>
            <a:pathLst>
              <a:path w="2362200" h="2590800">
                <a:moveTo>
                  <a:pt x="0" y="0"/>
                </a:moveTo>
                <a:lnTo>
                  <a:pt x="0" y="2590800"/>
                </a:lnTo>
                <a:lnTo>
                  <a:pt x="2066544" y="2590800"/>
                </a:lnTo>
                <a:lnTo>
                  <a:pt x="2362200" y="2266950"/>
                </a:lnTo>
                <a:lnTo>
                  <a:pt x="2362200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19083" y="5313298"/>
            <a:ext cx="295910" cy="323850"/>
          </a:xfrm>
          <a:custGeom>
            <a:avLst/>
            <a:gdLst/>
            <a:ahLst/>
            <a:cxnLst/>
            <a:rect l="l" t="t" r="r" b="b"/>
            <a:pathLst>
              <a:path w="295910" h="323850">
                <a:moveTo>
                  <a:pt x="0" y="323850"/>
                </a:moveTo>
                <a:lnTo>
                  <a:pt x="76961" y="10667"/>
                </a:lnTo>
                <a:lnTo>
                  <a:pt x="100510" y="34722"/>
                </a:lnTo>
                <a:lnTo>
                  <a:pt x="134959" y="46195"/>
                </a:lnTo>
                <a:lnTo>
                  <a:pt x="179502" y="44573"/>
                </a:lnTo>
                <a:lnTo>
                  <a:pt x="233336" y="29346"/>
                </a:lnTo>
                <a:lnTo>
                  <a:pt x="295656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41131" y="3013176"/>
            <a:ext cx="2314575" cy="2353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095" marR="300990" indent="-71755" algn="ctr">
              <a:lnSpc>
                <a:spcPct val="109800"/>
              </a:lnSpc>
            </a:pPr>
            <a:r>
              <a:rPr sz="2000" b="1" spc="-5" dirty="0">
                <a:latin typeface="Arial"/>
                <a:cs typeface="Arial"/>
              </a:rPr>
              <a:t>Создание  проблемных  </a:t>
            </a:r>
            <a:r>
              <a:rPr sz="2000" b="1" spc="-10" dirty="0">
                <a:latin typeface="Arial"/>
                <a:cs typeface="Arial"/>
              </a:rPr>
              <a:t>ситуаций.</a:t>
            </a:r>
            <a:endParaRPr sz="2000">
              <a:latin typeface="Arial"/>
              <a:cs typeface="Arial"/>
            </a:endParaRPr>
          </a:p>
          <a:p>
            <a:pPr marL="626745" marR="617220" algn="ctr">
              <a:lnSpc>
                <a:spcPct val="109700"/>
              </a:lnSpc>
              <a:spcBef>
                <a:spcPts val="5"/>
              </a:spcBef>
            </a:pPr>
            <a:r>
              <a:rPr sz="2000" b="1" spc="-5" dirty="0">
                <a:latin typeface="Arial"/>
                <a:cs typeface="Arial"/>
              </a:rPr>
              <a:t>Задания  для</a:t>
            </a:r>
            <a:endParaRPr sz="2000">
              <a:latin typeface="Arial"/>
              <a:cs typeface="Arial"/>
            </a:endParaRPr>
          </a:p>
          <a:p>
            <a:pPr marL="12065" marR="5080" algn="ctr">
              <a:lnSpc>
                <a:spcPct val="109700"/>
              </a:lnSpc>
              <a:spcBef>
                <a:spcPts val="5"/>
              </a:spcBef>
            </a:pPr>
            <a:r>
              <a:rPr sz="2000" b="1" spc="-5" dirty="0">
                <a:latin typeface="Arial"/>
                <a:cs typeface="Arial"/>
              </a:rPr>
              <a:t>самостоятельных  наблюдений</a:t>
            </a:r>
            <a:endParaRPr sz="2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409169" y="1485049"/>
            <a:ext cx="173672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495" marR="5080" indent="-64643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Разные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виды  игр</a:t>
            </a:r>
            <a:endParaRPr sz="20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553327" y="2741548"/>
            <a:ext cx="2438400" cy="1447800"/>
          </a:xfrm>
          <a:custGeom>
            <a:avLst/>
            <a:gdLst/>
            <a:ahLst/>
            <a:cxnLst/>
            <a:rect l="l" t="t" r="r" b="b"/>
            <a:pathLst>
              <a:path w="2438400" h="1447800">
                <a:moveTo>
                  <a:pt x="2438400" y="1447799"/>
                </a:moveTo>
                <a:lnTo>
                  <a:pt x="2438400" y="241553"/>
                </a:lnTo>
                <a:lnTo>
                  <a:pt x="2032254" y="0"/>
                </a:lnTo>
                <a:lnTo>
                  <a:pt x="0" y="0"/>
                </a:lnTo>
                <a:lnTo>
                  <a:pt x="0" y="1447800"/>
                </a:lnTo>
                <a:lnTo>
                  <a:pt x="2438400" y="1447799"/>
                </a:lnTo>
                <a:close/>
              </a:path>
            </a:pathLst>
          </a:custGeom>
          <a:solidFill>
            <a:srgbClr val="CC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85593" y="2741548"/>
            <a:ext cx="406400" cy="241935"/>
          </a:xfrm>
          <a:custGeom>
            <a:avLst/>
            <a:gdLst/>
            <a:ahLst/>
            <a:cxnLst/>
            <a:rect l="l" t="t" r="r" b="b"/>
            <a:pathLst>
              <a:path w="406400" h="241935">
                <a:moveTo>
                  <a:pt x="406146" y="241553"/>
                </a:moveTo>
                <a:lnTo>
                  <a:pt x="0" y="0"/>
                </a:lnTo>
                <a:lnTo>
                  <a:pt x="105156" y="233172"/>
                </a:lnTo>
                <a:lnTo>
                  <a:pt x="130891" y="217653"/>
                </a:lnTo>
                <a:lnTo>
                  <a:pt x="167273" y="208590"/>
                </a:lnTo>
                <a:lnTo>
                  <a:pt x="213645" y="206216"/>
                </a:lnTo>
                <a:lnTo>
                  <a:pt x="269352" y="210763"/>
                </a:lnTo>
                <a:lnTo>
                  <a:pt x="333738" y="222465"/>
                </a:lnTo>
                <a:lnTo>
                  <a:pt x="406146" y="241553"/>
                </a:lnTo>
                <a:close/>
              </a:path>
            </a:pathLst>
          </a:custGeom>
          <a:solidFill>
            <a:srgbClr val="A4C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553327" y="2741548"/>
            <a:ext cx="2438400" cy="1447800"/>
          </a:xfrm>
          <a:custGeom>
            <a:avLst/>
            <a:gdLst/>
            <a:ahLst/>
            <a:cxnLst/>
            <a:rect l="l" t="t" r="r" b="b"/>
            <a:pathLst>
              <a:path w="2438400" h="1447800">
                <a:moveTo>
                  <a:pt x="0" y="1447800"/>
                </a:moveTo>
                <a:lnTo>
                  <a:pt x="0" y="0"/>
                </a:lnTo>
                <a:lnTo>
                  <a:pt x="2032254" y="0"/>
                </a:lnTo>
                <a:lnTo>
                  <a:pt x="2438400" y="241553"/>
                </a:lnTo>
                <a:lnTo>
                  <a:pt x="2438400" y="1447799"/>
                </a:lnTo>
                <a:lnTo>
                  <a:pt x="0" y="144780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585581" y="2741548"/>
            <a:ext cx="406400" cy="241935"/>
          </a:xfrm>
          <a:custGeom>
            <a:avLst/>
            <a:gdLst/>
            <a:ahLst/>
            <a:cxnLst/>
            <a:rect l="l" t="t" r="r" b="b"/>
            <a:pathLst>
              <a:path w="406400" h="241935">
                <a:moveTo>
                  <a:pt x="0" y="0"/>
                </a:moveTo>
                <a:lnTo>
                  <a:pt x="105156" y="233172"/>
                </a:lnTo>
                <a:lnTo>
                  <a:pt x="130891" y="217653"/>
                </a:lnTo>
                <a:lnTo>
                  <a:pt x="167273" y="208590"/>
                </a:lnTo>
                <a:lnTo>
                  <a:pt x="213645" y="206216"/>
                </a:lnTo>
                <a:lnTo>
                  <a:pt x="269352" y="210763"/>
                </a:lnTo>
                <a:lnTo>
                  <a:pt x="333738" y="222465"/>
                </a:lnTo>
                <a:lnTo>
                  <a:pt x="406146" y="241553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703694" y="2969894"/>
            <a:ext cx="1896745" cy="92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2430" marR="5080" indent="-380365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Продуктивные  виды</a:t>
            </a:r>
            <a:endParaRPr sz="2000">
              <a:latin typeface="Arial"/>
              <a:cs typeface="Arial"/>
            </a:endParaRPr>
          </a:p>
          <a:p>
            <a:pPr marL="31115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деятельности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400927" y="4798948"/>
            <a:ext cx="2438400" cy="990600"/>
          </a:xfrm>
          <a:custGeom>
            <a:avLst/>
            <a:gdLst/>
            <a:ahLst/>
            <a:cxnLst/>
            <a:rect l="l" t="t" r="r" b="b"/>
            <a:pathLst>
              <a:path w="2438400" h="990600">
                <a:moveTo>
                  <a:pt x="2438400" y="825245"/>
                </a:moveTo>
                <a:lnTo>
                  <a:pt x="2438400" y="0"/>
                </a:lnTo>
                <a:lnTo>
                  <a:pt x="0" y="0"/>
                </a:lnTo>
                <a:lnTo>
                  <a:pt x="0" y="990600"/>
                </a:lnTo>
                <a:lnTo>
                  <a:pt x="2032254" y="990599"/>
                </a:lnTo>
                <a:lnTo>
                  <a:pt x="2438400" y="825245"/>
                </a:lnTo>
                <a:close/>
              </a:path>
            </a:pathLst>
          </a:custGeom>
          <a:solidFill>
            <a:srgbClr val="CC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433193" y="5624195"/>
            <a:ext cx="406400" cy="165735"/>
          </a:xfrm>
          <a:custGeom>
            <a:avLst/>
            <a:gdLst/>
            <a:ahLst/>
            <a:cxnLst/>
            <a:rect l="l" t="t" r="r" b="b"/>
            <a:pathLst>
              <a:path w="406400" h="165735">
                <a:moveTo>
                  <a:pt x="406146" y="0"/>
                </a:moveTo>
                <a:lnTo>
                  <a:pt x="333738" y="13045"/>
                </a:lnTo>
                <a:lnTo>
                  <a:pt x="269352" y="21053"/>
                </a:lnTo>
                <a:lnTo>
                  <a:pt x="213645" y="24193"/>
                </a:lnTo>
                <a:lnTo>
                  <a:pt x="167273" y="22634"/>
                </a:lnTo>
                <a:lnTo>
                  <a:pt x="130891" y="16545"/>
                </a:lnTo>
                <a:lnTo>
                  <a:pt x="105155" y="6095"/>
                </a:lnTo>
                <a:lnTo>
                  <a:pt x="0" y="165353"/>
                </a:lnTo>
                <a:lnTo>
                  <a:pt x="406146" y="0"/>
                </a:lnTo>
                <a:close/>
              </a:path>
            </a:pathLst>
          </a:custGeom>
          <a:solidFill>
            <a:srgbClr val="A4C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400927" y="4798948"/>
            <a:ext cx="2438400" cy="990600"/>
          </a:xfrm>
          <a:custGeom>
            <a:avLst/>
            <a:gdLst/>
            <a:ahLst/>
            <a:cxnLst/>
            <a:rect l="l" t="t" r="r" b="b"/>
            <a:pathLst>
              <a:path w="2438400" h="990600">
                <a:moveTo>
                  <a:pt x="0" y="0"/>
                </a:moveTo>
                <a:lnTo>
                  <a:pt x="0" y="990600"/>
                </a:lnTo>
                <a:lnTo>
                  <a:pt x="2032254" y="990599"/>
                </a:lnTo>
                <a:lnTo>
                  <a:pt x="2438400" y="825245"/>
                </a:lnTo>
                <a:lnTo>
                  <a:pt x="24384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433181" y="5624195"/>
            <a:ext cx="406400" cy="165735"/>
          </a:xfrm>
          <a:custGeom>
            <a:avLst/>
            <a:gdLst/>
            <a:ahLst/>
            <a:cxnLst/>
            <a:rect l="l" t="t" r="r" b="b"/>
            <a:pathLst>
              <a:path w="406400" h="165735">
                <a:moveTo>
                  <a:pt x="0" y="165353"/>
                </a:moveTo>
                <a:lnTo>
                  <a:pt x="105155" y="6095"/>
                </a:lnTo>
                <a:lnTo>
                  <a:pt x="130891" y="16545"/>
                </a:lnTo>
                <a:lnTo>
                  <a:pt x="167273" y="22634"/>
                </a:lnTo>
                <a:lnTo>
                  <a:pt x="213645" y="24193"/>
                </a:lnTo>
                <a:lnTo>
                  <a:pt x="269352" y="21053"/>
                </a:lnTo>
                <a:lnTo>
                  <a:pt x="333738" y="13045"/>
                </a:lnTo>
                <a:lnTo>
                  <a:pt x="406146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6686181" y="4874895"/>
            <a:ext cx="179133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435" marR="5080" indent="-16637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Двигательная  </a:t>
            </a:r>
            <a:r>
              <a:rPr sz="2000" b="1" spc="-10" dirty="0">
                <a:latin typeface="Arial"/>
                <a:cs typeface="Arial"/>
              </a:rPr>
              <a:t>активность</a:t>
            </a:r>
            <a:endParaRPr sz="20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590939" y="1903348"/>
            <a:ext cx="1007110" cy="709930"/>
          </a:xfrm>
          <a:custGeom>
            <a:avLst/>
            <a:gdLst/>
            <a:ahLst/>
            <a:cxnLst/>
            <a:rect l="l" t="t" r="r" b="b"/>
            <a:pathLst>
              <a:path w="1007110" h="709930">
                <a:moveTo>
                  <a:pt x="189738" y="27432"/>
                </a:moveTo>
                <a:lnTo>
                  <a:pt x="0" y="0"/>
                </a:lnTo>
                <a:lnTo>
                  <a:pt x="92202" y="168402"/>
                </a:lnTo>
                <a:lnTo>
                  <a:pt x="101346" y="155186"/>
                </a:lnTo>
                <a:lnTo>
                  <a:pt x="101346" y="105156"/>
                </a:lnTo>
                <a:lnTo>
                  <a:pt x="133350" y="57912"/>
                </a:lnTo>
                <a:lnTo>
                  <a:pt x="157220" y="74429"/>
                </a:lnTo>
                <a:lnTo>
                  <a:pt x="189738" y="27432"/>
                </a:lnTo>
                <a:close/>
              </a:path>
              <a:path w="1007110" h="709930">
                <a:moveTo>
                  <a:pt x="157220" y="74429"/>
                </a:moveTo>
                <a:lnTo>
                  <a:pt x="133350" y="57912"/>
                </a:lnTo>
                <a:lnTo>
                  <a:pt x="101346" y="105156"/>
                </a:lnTo>
                <a:lnTo>
                  <a:pt x="124754" y="121353"/>
                </a:lnTo>
                <a:lnTo>
                  <a:pt x="157220" y="74429"/>
                </a:lnTo>
                <a:close/>
              </a:path>
              <a:path w="1007110" h="709930">
                <a:moveTo>
                  <a:pt x="124754" y="121353"/>
                </a:moveTo>
                <a:lnTo>
                  <a:pt x="101346" y="105156"/>
                </a:lnTo>
                <a:lnTo>
                  <a:pt x="101346" y="155186"/>
                </a:lnTo>
                <a:lnTo>
                  <a:pt x="124754" y="121353"/>
                </a:lnTo>
                <a:close/>
              </a:path>
              <a:path w="1007110" h="709930">
                <a:moveTo>
                  <a:pt x="1006602" y="662178"/>
                </a:moveTo>
                <a:lnTo>
                  <a:pt x="157220" y="74429"/>
                </a:lnTo>
                <a:lnTo>
                  <a:pt x="124754" y="121353"/>
                </a:lnTo>
                <a:lnTo>
                  <a:pt x="974598" y="709422"/>
                </a:lnTo>
                <a:lnTo>
                  <a:pt x="1006602" y="662178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90939" y="4241165"/>
            <a:ext cx="1386840" cy="862965"/>
          </a:xfrm>
          <a:custGeom>
            <a:avLst/>
            <a:gdLst/>
            <a:ahLst/>
            <a:cxnLst/>
            <a:rect l="l" t="t" r="r" b="b"/>
            <a:pathLst>
              <a:path w="1386839" h="862964">
                <a:moveTo>
                  <a:pt x="131060" y="748627"/>
                </a:moveTo>
                <a:lnTo>
                  <a:pt x="101345" y="700278"/>
                </a:lnTo>
                <a:lnTo>
                  <a:pt x="0" y="862584"/>
                </a:lnTo>
                <a:lnTo>
                  <a:pt x="106679" y="853658"/>
                </a:lnTo>
                <a:lnTo>
                  <a:pt x="106679" y="763524"/>
                </a:lnTo>
                <a:lnTo>
                  <a:pt x="131060" y="748627"/>
                </a:lnTo>
                <a:close/>
              </a:path>
              <a:path w="1386839" h="862964">
                <a:moveTo>
                  <a:pt x="161171" y="797621"/>
                </a:moveTo>
                <a:lnTo>
                  <a:pt x="131060" y="748627"/>
                </a:lnTo>
                <a:lnTo>
                  <a:pt x="106679" y="763524"/>
                </a:lnTo>
                <a:lnTo>
                  <a:pt x="137159" y="812292"/>
                </a:lnTo>
                <a:lnTo>
                  <a:pt x="161171" y="797621"/>
                </a:lnTo>
                <a:close/>
              </a:path>
              <a:path w="1386839" h="862964">
                <a:moveTo>
                  <a:pt x="191261" y="846582"/>
                </a:moveTo>
                <a:lnTo>
                  <a:pt x="161171" y="797621"/>
                </a:lnTo>
                <a:lnTo>
                  <a:pt x="137159" y="812292"/>
                </a:lnTo>
                <a:lnTo>
                  <a:pt x="106679" y="763524"/>
                </a:lnTo>
                <a:lnTo>
                  <a:pt x="106679" y="853658"/>
                </a:lnTo>
                <a:lnTo>
                  <a:pt x="191261" y="846582"/>
                </a:lnTo>
                <a:close/>
              </a:path>
              <a:path w="1386839" h="862964">
                <a:moveTo>
                  <a:pt x="1386839" y="48768"/>
                </a:moveTo>
                <a:lnTo>
                  <a:pt x="1356359" y="0"/>
                </a:lnTo>
                <a:lnTo>
                  <a:pt x="131060" y="748627"/>
                </a:lnTo>
                <a:lnTo>
                  <a:pt x="161171" y="797621"/>
                </a:lnTo>
                <a:lnTo>
                  <a:pt x="1386839" y="48768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084203" y="3865498"/>
            <a:ext cx="1240790" cy="1390650"/>
          </a:xfrm>
          <a:custGeom>
            <a:avLst/>
            <a:gdLst/>
            <a:ahLst/>
            <a:cxnLst/>
            <a:rect l="l" t="t" r="r" b="b"/>
            <a:pathLst>
              <a:path w="1240789" h="1390650">
                <a:moveTo>
                  <a:pt x="1147847" y="1243790"/>
                </a:moveTo>
                <a:lnTo>
                  <a:pt x="42672" y="0"/>
                </a:lnTo>
                <a:lnTo>
                  <a:pt x="0" y="38100"/>
                </a:lnTo>
                <a:lnTo>
                  <a:pt x="1105063" y="1281764"/>
                </a:lnTo>
                <a:lnTo>
                  <a:pt x="1147847" y="1243790"/>
                </a:lnTo>
                <a:close/>
              </a:path>
              <a:path w="1240789" h="1390650">
                <a:moveTo>
                  <a:pt x="1166622" y="1361273"/>
                </a:moveTo>
                <a:lnTo>
                  <a:pt x="1166622" y="1264920"/>
                </a:lnTo>
                <a:lnTo>
                  <a:pt x="1123950" y="1303020"/>
                </a:lnTo>
                <a:lnTo>
                  <a:pt x="1105063" y="1281764"/>
                </a:lnTo>
                <a:lnTo>
                  <a:pt x="1062228" y="1319784"/>
                </a:lnTo>
                <a:lnTo>
                  <a:pt x="1166622" y="1361273"/>
                </a:lnTo>
                <a:close/>
              </a:path>
              <a:path w="1240789" h="1390650">
                <a:moveTo>
                  <a:pt x="1166622" y="1264920"/>
                </a:moveTo>
                <a:lnTo>
                  <a:pt x="1147847" y="1243790"/>
                </a:lnTo>
                <a:lnTo>
                  <a:pt x="1105063" y="1281764"/>
                </a:lnTo>
                <a:lnTo>
                  <a:pt x="1123950" y="1303020"/>
                </a:lnTo>
                <a:lnTo>
                  <a:pt x="1166622" y="1264920"/>
                </a:lnTo>
                <a:close/>
              </a:path>
              <a:path w="1240789" h="1390650">
                <a:moveTo>
                  <a:pt x="1240536" y="1390650"/>
                </a:moveTo>
                <a:lnTo>
                  <a:pt x="1191006" y="1205484"/>
                </a:lnTo>
                <a:lnTo>
                  <a:pt x="1147847" y="1243790"/>
                </a:lnTo>
                <a:lnTo>
                  <a:pt x="1166622" y="1264920"/>
                </a:lnTo>
                <a:lnTo>
                  <a:pt x="1166622" y="1361273"/>
                </a:lnTo>
                <a:lnTo>
                  <a:pt x="1240536" y="139065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016116" y="3318383"/>
            <a:ext cx="537210" cy="170180"/>
          </a:xfrm>
          <a:custGeom>
            <a:avLst/>
            <a:gdLst/>
            <a:ahLst/>
            <a:cxnLst/>
            <a:rect l="l" t="t" r="r" b="b"/>
            <a:pathLst>
              <a:path w="537209" h="170179">
                <a:moveTo>
                  <a:pt x="371420" y="56139"/>
                </a:moveTo>
                <a:lnTo>
                  <a:pt x="7620" y="4572"/>
                </a:lnTo>
                <a:lnTo>
                  <a:pt x="0" y="60960"/>
                </a:lnTo>
                <a:lnTo>
                  <a:pt x="363224" y="113253"/>
                </a:lnTo>
                <a:lnTo>
                  <a:pt x="371420" y="56139"/>
                </a:lnTo>
                <a:close/>
              </a:path>
              <a:path w="537209" h="170179">
                <a:moveTo>
                  <a:pt x="400050" y="154877"/>
                </a:moveTo>
                <a:lnTo>
                  <a:pt x="400050" y="60198"/>
                </a:lnTo>
                <a:lnTo>
                  <a:pt x="391668" y="117348"/>
                </a:lnTo>
                <a:lnTo>
                  <a:pt x="363224" y="113253"/>
                </a:lnTo>
                <a:lnTo>
                  <a:pt x="355092" y="169926"/>
                </a:lnTo>
                <a:lnTo>
                  <a:pt x="400050" y="154877"/>
                </a:lnTo>
                <a:close/>
              </a:path>
              <a:path w="537209" h="170179">
                <a:moveTo>
                  <a:pt x="400050" y="60198"/>
                </a:moveTo>
                <a:lnTo>
                  <a:pt x="371420" y="56139"/>
                </a:lnTo>
                <a:lnTo>
                  <a:pt x="363224" y="113253"/>
                </a:lnTo>
                <a:lnTo>
                  <a:pt x="391668" y="117348"/>
                </a:lnTo>
                <a:lnTo>
                  <a:pt x="400050" y="60198"/>
                </a:lnTo>
                <a:close/>
              </a:path>
              <a:path w="537209" h="170179">
                <a:moveTo>
                  <a:pt x="537210" y="108966"/>
                </a:moveTo>
                <a:lnTo>
                  <a:pt x="379476" y="0"/>
                </a:lnTo>
                <a:lnTo>
                  <a:pt x="371420" y="56139"/>
                </a:lnTo>
                <a:lnTo>
                  <a:pt x="400050" y="60198"/>
                </a:lnTo>
                <a:lnTo>
                  <a:pt x="400050" y="154877"/>
                </a:lnTo>
                <a:lnTo>
                  <a:pt x="537210" y="108966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244985" y="1674748"/>
            <a:ext cx="927735" cy="483234"/>
          </a:xfrm>
          <a:custGeom>
            <a:avLst/>
            <a:gdLst/>
            <a:ahLst/>
            <a:cxnLst/>
            <a:rect l="l" t="t" r="r" b="b"/>
            <a:pathLst>
              <a:path w="927735" h="483235">
                <a:moveTo>
                  <a:pt x="786596" y="102026"/>
                </a:moveTo>
                <a:lnTo>
                  <a:pt x="760881" y="50851"/>
                </a:lnTo>
                <a:lnTo>
                  <a:pt x="0" y="431292"/>
                </a:lnTo>
                <a:lnTo>
                  <a:pt x="25908" y="483108"/>
                </a:lnTo>
                <a:lnTo>
                  <a:pt x="786596" y="102026"/>
                </a:lnTo>
                <a:close/>
              </a:path>
              <a:path w="927735" h="483235">
                <a:moveTo>
                  <a:pt x="927354" y="0"/>
                </a:moveTo>
                <a:lnTo>
                  <a:pt x="735330" y="0"/>
                </a:lnTo>
                <a:lnTo>
                  <a:pt x="760881" y="50851"/>
                </a:lnTo>
                <a:lnTo>
                  <a:pt x="786384" y="38100"/>
                </a:lnTo>
                <a:lnTo>
                  <a:pt x="812292" y="89154"/>
                </a:lnTo>
                <a:lnTo>
                  <a:pt x="812292" y="153162"/>
                </a:lnTo>
                <a:lnTo>
                  <a:pt x="927354" y="0"/>
                </a:lnTo>
                <a:close/>
              </a:path>
              <a:path w="927735" h="483235">
                <a:moveTo>
                  <a:pt x="812292" y="89154"/>
                </a:moveTo>
                <a:lnTo>
                  <a:pt x="786384" y="38100"/>
                </a:lnTo>
                <a:lnTo>
                  <a:pt x="760881" y="50851"/>
                </a:lnTo>
                <a:lnTo>
                  <a:pt x="786596" y="102026"/>
                </a:lnTo>
                <a:lnTo>
                  <a:pt x="812292" y="89154"/>
                </a:lnTo>
                <a:close/>
              </a:path>
              <a:path w="927735" h="483235">
                <a:moveTo>
                  <a:pt x="812292" y="153162"/>
                </a:moveTo>
                <a:lnTo>
                  <a:pt x="812292" y="89154"/>
                </a:lnTo>
                <a:lnTo>
                  <a:pt x="786596" y="102026"/>
                </a:lnTo>
                <a:lnTo>
                  <a:pt x="812292" y="153162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17398"/>
            <a:ext cx="9140952" cy="5196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215" y="0"/>
            <a:ext cx="8901876" cy="5146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" y="5448172"/>
            <a:ext cx="6409931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0083" y="5676772"/>
            <a:ext cx="2731007" cy="102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5912992"/>
            <a:ext cx="7594853" cy="522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94993" y="5874892"/>
            <a:ext cx="1546225" cy="161290"/>
          </a:xfrm>
          <a:custGeom>
            <a:avLst/>
            <a:gdLst/>
            <a:ahLst/>
            <a:cxnLst/>
            <a:rect l="l" t="t" r="r" b="b"/>
            <a:pathLst>
              <a:path w="1546225" h="161289">
                <a:moveTo>
                  <a:pt x="1546098" y="76200"/>
                </a:moveTo>
                <a:lnTo>
                  <a:pt x="1546098" y="0"/>
                </a:lnTo>
                <a:lnTo>
                  <a:pt x="0" y="38100"/>
                </a:lnTo>
                <a:lnTo>
                  <a:pt x="0" y="160782"/>
                </a:lnTo>
                <a:lnTo>
                  <a:pt x="1546098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45619" y="6054725"/>
            <a:ext cx="3395979" cy="314325"/>
          </a:xfrm>
          <a:custGeom>
            <a:avLst/>
            <a:gdLst/>
            <a:ahLst/>
            <a:cxnLst/>
            <a:rect l="l" t="t" r="r" b="b"/>
            <a:pathLst>
              <a:path w="3395979" h="314325">
                <a:moveTo>
                  <a:pt x="3395472" y="0"/>
                </a:moveTo>
                <a:lnTo>
                  <a:pt x="0" y="247650"/>
                </a:lnTo>
                <a:lnTo>
                  <a:pt x="0" y="313944"/>
                </a:lnTo>
                <a:lnTo>
                  <a:pt x="3395472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43339" y="2360548"/>
            <a:ext cx="3429000" cy="2209800"/>
          </a:xfrm>
          <a:custGeom>
            <a:avLst/>
            <a:gdLst/>
            <a:ahLst/>
            <a:cxnLst/>
            <a:rect l="l" t="t" r="r" b="b"/>
            <a:pathLst>
              <a:path w="3429000" h="2209800">
                <a:moveTo>
                  <a:pt x="3429000" y="1104899"/>
                </a:moveTo>
                <a:lnTo>
                  <a:pt x="3425204" y="1030766"/>
                </a:lnTo>
                <a:lnTo>
                  <a:pt x="3413979" y="957945"/>
                </a:lnTo>
                <a:lnTo>
                  <a:pt x="3395562" y="886590"/>
                </a:lnTo>
                <a:lnTo>
                  <a:pt x="3370195" y="816857"/>
                </a:lnTo>
                <a:lnTo>
                  <a:pt x="3338116" y="748899"/>
                </a:lnTo>
                <a:lnTo>
                  <a:pt x="3299566" y="682872"/>
                </a:lnTo>
                <a:lnTo>
                  <a:pt x="3277939" y="650631"/>
                </a:lnTo>
                <a:lnTo>
                  <a:pt x="3254784" y="618930"/>
                </a:lnTo>
                <a:lnTo>
                  <a:pt x="3230130" y="587789"/>
                </a:lnTo>
                <a:lnTo>
                  <a:pt x="3204009" y="557227"/>
                </a:lnTo>
                <a:lnTo>
                  <a:pt x="3176450" y="527264"/>
                </a:lnTo>
                <a:lnTo>
                  <a:pt x="3147482" y="497918"/>
                </a:lnTo>
                <a:lnTo>
                  <a:pt x="3117136" y="469210"/>
                </a:lnTo>
                <a:lnTo>
                  <a:pt x="3085442" y="441157"/>
                </a:lnTo>
                <a:lnTo>
                  <a:pt x="3052429" y="413781"/>
                </a:lnTo>
                <a:lnTo>
                  <a:pt x="3018129" y="387100"/>
                </a:lnTo>
                <a:lnTo>
                  <a:pt x="2982569" y="361133"/>
                </a:lnTo>
                <a:lnTo>
                  <a:pt x="2945782" y="335899"/>
                </a:lnTo>
                <a:lnTo>
                  <a:pt x="2907796" y="311419"/>
                </a:lnTo>
                <a:lnTo>
                  <a:pt x="2868641" y="287711"/>
                </a:lnTo>
                <a:lnTo>
                  <a:pt x="2828348" y="264794"/>
                </a:lnTo>
                <a:lnTo>
                  <a:pt x="2786947" y="242689"/>
                </a:lnTo>
                <a:lnTo>
                  <a:pt x="2744467" y="221413"/>
                </a:lnTo>
                <a:lnTo>
                  <a:pt x="2700938" y="200988"/>
                </a:lnTo>
                <a:lnTo>
                  <a:pt x="2656390" y="181431"/>
                </a:lnTo>
                <a:lnTo>
                  <a:pt x="2610854" y="162762"/>
                </a:lnTo>
                <a:lnTo>
                  <a:pt x="2564359" y="145001"/>
                </a:lnTo>
                <a:lnTo>
                  <a:pt x="2516935" y="128166"/>
                </a:lnTo>
                <a:lnTo>
                  <a:pt x="2468613" y="112278"/>
                </a:lnTo>
                <a:lnTo>
                  <a:pt x="2419422" y="97355"/>
                </a:lnTo>
                <a:lnTo>
                  <a:pt x="2369391" y="83417"/>
                </a:lnTo>
                <a:lnTo>
                  <a:pt x="2318552" y="70483"/>
                </a:lnTo>
                <a:lnTo>
                  <a:pt x="2266934" y="58572"/>
                </a:lnTo>
                <a:lnTo>
                  <a:pt x="2214566" y="47704"/>
                </a:lnTo>
                <a:lnTo>
                  <a:pt x="2161480" y="37898"/>
                </a:lnTo>
                <a:lnTo>
                  <a:pt x="2107705" y="29173"/>
                </a:lnTo>
                <a:lnTo>
                  <a:pt x="2053270" y="21549"/>
                </a:lnTo>
                <a:lnTo>
                  <a:pt x="1998207" y="15045"/>
                </a:lnTo>
                <a:lnTo>
                  <a:pt x="1942544" y="9680"/>
                </a:lnTo>
                <a:lnTo>
                  <a:pt x="1886312" y="5474"/>
                </a:lnTo>
                <a:lnTo>
                  <a:pt x="1829540" y="2445"/>
                </a:lnTo>
                <a:lnTo>
                  <a:pt x="1772260" y="614"/>
                </a:lnTo>
                <a:lnTo>
                  <a:pt x="1714500" y="0"/>
                </a:lnTo>
                <a:lnTo>
                  <a:pt x="1656739" y="614"/>
                </a:lnTo>
                <a:lnTo>
                  <a:pt x="1599459" y="2445"/>
                </a:lnTo>
                <a:lnTo>
                  <a:pt x="1542687" y="5474"/>
                </a:lnTo>
                <a:lnTo>
                  <a:pt x="1486455" y="9680"/>
                </a:lnTo>
                <a:lnTo>
                  <a:pt x="1430792" y="15045"/>
                </a:lnTo>
                <a:lnTo>
                  <a:pt x="1375729" y="21549"/>
                </a:lnTo>
                <a:lnTo>
                  <a:pt x="1321294" y="29173"/>
                </a:lnTo>
                <a:lnTo>
                  <a:pt x="1267519" y="37898"/>
                </a:lnTo>
                <a:lnTo>
                  <a:pt x="1214433" y="47704"/>
                </a:lnTo>
                <a:lnTo>
                  <a:pt x="1162065" y="58572"/>
                </a:lnTo>
                <a:lnTo>
                  <a:pt x="1110447" y="70483"/>
                </a:lnTo>
                <a:lnTo>
                  <a:pt x="1059608" y="83417"/>
                </a:lnTo>
                <a:lnTo>
                  <a:pt x="1009577" y="97355"/>
                </a:lnTo>
                <a:lnTo>
                  <a:pt x="960386" y="112278"/>
                </a:lnTo>
                <a:lnTo>
                  <a:pt x="912064" y="128166"/>
                </a:lnTo>
                <a:lnTo>
                  <a:pt x="864640" y="145001"/>
                </a:lnTo>
                <a:lnTo>
                  <a:pt x="818145" y="162762"/>
                </a:lnTo>
                <a:lnTo>
                  <a:pt x="772609" y="181431"/>
                </a:lnTo>
                <a:lnTo>
                  <a:pt x="728061" y="200988"/>
                </a:lnTo>
                <a:lnTo>
                  <a:pt x="684532" y="221413"/>
                </a:lnTo>
                <a:lnTo>
                  <a:pt x="642052" y="242689"/>
                </a:lnTo>
                <a:lnTo>
                  <a:pt x="600651" y="264794"/>
                </a:lnTo>
                <a:lnTo>
                  <a:pt x="560358" y="287711"/>
                </a:lnTo>
                <a:lnTo>
                  <a:pt x="521203" y="311419"/>
                </a:lnTo>
                <a:lnTo>
                  <a:pt x="483217" y="335899"/>
                </a:lnTo>
                <a:lnTo>
                  <a:pt x="446430" y="361133"/>
                </a:lnTo>
                <a:lnTo>
                  <a:pt x="410870" y="387100"/>
                </a:lnTo>
                <a:lnTo>
                  <a:pt x="376570" y="413781"/>
                </a:lnTo>
                <a:lnTo>
                  <a:pt x="343557" y="441157"/>
                </a:lnTo>
                <a:lnTo>
                  <a:pt x="311863" y="469210"/>
                </a:lnTo>
                <a:lnTo>
                  <a:pt x="281517" y="497918"/>
                </a:lnTo>
                <a:lnTo>
                  <a:pt x="252549" y="527264"/>
                </a:lnTo>
                <a:lnTo>
                  <a:pt x="224990" y="557227"/>
                </a:lnTo>
                <a:lnTo>
                  <a:pt x="198869" y="587789"/>
                </a:lnTo>
                <a:lnTo>
                  <a:pt x="174215" y="618930"/>
                </a:lnTo>
                <a:lnTo>
                  <a:pt x="151060" y="650631"/>
                </a:lnTo>
                <a:lnTo>
                  <a:pt x="129433" y="682872"/>
                </a:lnTo>
                <a:lnTo>
                  <a:pt x="109364" y="715635"/>
                </a:lnTo>
                <a:lnTo>
                  <a:pt x="74019" y="782647"/>
                </a:lnTo>
                <a:lnTo>
                  <a:pt x="45266" y="851511"/>
                </a:lnTo>
                <a:lnTo>
                  <a:pt x="23344" y="922074"/>
                </a:lnTo>
                <a:lnTo>
                  <a:pt x="8494" y="994182"/>
                </a:lnTo>
                <a:lnTo>
                  <a:pt x="953" y="1067678"/>
                </a:lnTo>
                <a:lnTo>
                  <a:pt x="0" y="1104900"/>
                </a:lnTo>
                <a:lnTo>
                  <a:pt x="953" y="1142121"/>
                </a:lnTo>
                <a:lnTo>
                  <a:pt x="8494" y="1215617"/>
                </a:lnTo>
                <a:lnTo>
                  <a:pt x="23344" y="1287725"/>
                </a:lnTo>
                <a:lnTo>
                  <a:pt x="45266" y="1358288"/>
                </a:lnTo>
                <a:lnTo>
                  <a:pt x="74019" y="1427152"/>
                </a:lnTo>
                <a:lnTo>
                  <a:pt x="109364" y="1494164"/>
                </a:lnTo>
                <a:lnTo>
                  <a:pt x="129433" y="1526927"/>
                </a:lnTo>
                <a:lnTo>
                  <a:pt x="151060" y="1559168"/>
                </a:lnTo>
                <a:lnTo>
                  <a:pt x="174215" y="1590869"/>
                </a:lnTo>
                <a:lnTo>
                  <a:pt x="198869" y="1622010"/>
                </a:lnTo>
                <a:lnTo>
                  <a:pt x="224990" y="1652572"/>
                </a:lnTo>
                <a:lnTo>
                  <a:pt x="252549" y="1682535"/>
                </a:lnTo>
                <a:lnTo>
                  <a:pt x="281517" y="1711881"/>
                </a:lnTo>
                <a:lnTo>
                  <a:pt x="311863" y="1740589"/>
                </a:lnTo>
                <a:lnTo>
                  <a:pt x="343557" y="1768642"/>
                </a:lnTo>
                <a:lnTo>
                  <a:pt x="376570" y="1796018"/>
                </a:lnTo>
                <a:lnTo>
                  <a:pt x="410870" y="1822699"/>
                </a:lnTo>
                <a:lnTo>
                  <a:pt x="446430" y="1848666"/>
                </a:lnTo>
                <a:lnTo>
                  <a:pt x="483217" y="1873900"/>
                </a:lnTo>
                <a:lnTo>
                  <a:pt x="521203" y="1898380"/>
                </a:lnTo>
                <a:lnTo>
                  <a:pt x="560358" y="1922088"/>
                </a:lnTo>
                <a:lnTo>
                  <a:pt x="600651" y="1945005"/>
                </a:lnTo>
                <a:lnTo>
                  <a:pt x="642052" y="1967110"/>
                </a:lnTo>
                <a:lnTo>
                  <a:pt x="684532" y="1988386"/>
                </a:lnTo>
                <a:lnTo>
                  <a:pt x="728061" y="2008811"/>
                </a:lnTo>
                <a:lnTo>
                  <a:pt x="772609" y="2028368"/>
                </a:lnTo>
                <a:lnTo>
                  <a:pt x="818145" y="2047037"/>
                </a:lnTo>
                <a:lnTo>
                  <a:pt x="864640" y="2064798"/>
                </a:lnTo>
                <a:lnTo>
                  <a:pt x="912064" y="2081633"/>
                </a:lnTo>
                <a:lnTo>
                  <a:pt x="960386" y="2097521"/>
                </a:lnTo>
                <a:lnTo>
                  <a:pt x="1009577" y="2112444"/>
                </a:lnTo>
                <a:lnTo>
                  <a:pt x="1059608" y="2126382"/>
                </a:lnTo>
                <a:lnTo>
                  <a:pt x="1110447" y="2139316"/>
                </a:lnTo>
                <a:lnTo>
                  <a:pt x="1162065" y="2151227"/>
                </a:lnTo>
                <a:lnTo>
                  <a:pt x="1214433" y="2162095"/>
                </a:lnTo>
                <a:lnTo>
                  <a:pt x="1267519" y="2171901"/>
                </a:lnTo>
                <a:lnTo>
                  <a:pt x="1321294" y="2180626"/>
                </a:lnTo>
                <a:lnTo>
                  <a:pt x="1375729" y="2188250"/>
                </a:lnTo>
                <a:lnTo>
                  <a:pt x="1430792" y="2194754"/>
                </a:lnTo>
                <a:lnTo>
                  <a:pt x="1486455" y="2200119"/>
                </a:lnTo>
                <a:lnTo>
                  <a:pt x="1542687" y="2204325"/>
                </a:lnTo>
                <a:lnTo>
                  <a:pt x="1599459" y="2207354"/>
                </a:lnTo>
                <a:lnTo>
                  <a:pt x="1656739" y="2209185"/>
                </a:lnTo>
                <a:lnTo>
                  <a:pt x="1714500" y="2209800"/>
                </a:lnTo>
                <a:lnTo>
                  <a:pt x="1772260" y="2209185"/>
                </a:lnTo>
                <a:lnTo>
                  <a:pt x="1829540" y="2207354"/>
                </a:lnTo>
                <a:lnTo>
                  <a:pt x="1886312" y="2204325"/>
                </a:lnTo>
                <a:lnTo>
                  <a:pt x="1942544" y="2200119"/>
                </a:lnTo>
                <a:lnTo>
                  <a:pt x="1998207" y="2194754"/>
                </a:lnTo>
                <a:lnTo>
                  <a:pt x="2053270" y="2188250"/>
                </a:lnTo>
                <a:lnTo>
                  <a:pt x="2107705" y="2180626"/>
                </a:lnTo>
                <a:lnTo>
                  <a:pt x="2161480" y="2171901"/>
                </a:lnTo>
                <a:lnTo>
                  <a:pt x="2214566" y="2162095"/>
                </a:lnTo>
                <a:lnTo>
                  <a:pt x="2266934" y="2151227"/>
                </a:lnTo>
                <a:lnTo>
                  <a:pt x="2318552" y="2139316"/>
                </a:lnTo>
                <a:lnTo>
                  <a:pt x="2369391" y="2126382"/>
                </a:lnTo>
                <a:lnTo>
                  <a:pt x="2419422" y="2112444"/>
                </a:lnTo>
                <a:lnTo>
                  <a:pt x="2468613" y="2097521"/>
                </a:lnTo>
                <a:lnTo>
                  <a:pt x="2516935" y="2081633"/>
                </a:lnTo>
                <a:lnTo>
                  <a:pt x="2564359" y="2064798"/>
                </a:lnTo>
                <a:lnTo>
                  <a:pt x="2610854" y="2047037"/>
                </a:lnTo>
                <a:lnTo>
                  <a:pt x="2656390" y="2028368"/>
                </a:lnTo>
                <a:lnTo>
                  <a:pt x="2700938" y="2008811"/>
                </a:lnTo>
                <a:lnTo>
                  <a:pt x="2744467" y="1988386"/>
                </a:lnTo>
                <a:lnTo>
                  <a:pt x="2786947" y="1967110"/>
                </a:lnTo>
                <a:lnTo>
                  <a:pt x="2828348" y="1945005"/>
                </a:lnTo>
                <a:lnTo>
                  <a:pt x="2868641" y="1922088"/>
                </a:lnTo>
                <a:lnTo>
                  <a:pt x="2907796" y="1898380"/>
                </a:lnTo>
                <a:lnTo>
                  <a:pt x="2945782" y="1873900"/>
                </a:lnTo>
                <a:lnTo>
                  <a:pt x="2982569" y="1848666"/>
                </a:lnTo>
                <a:lnTo>
                  <a:pt x="3018129" y="1822699"/>
                </a:lnTo>
                <a:lnTo>
                  <a:pt x="3052429" y="1796018"/>
                </a:lnTo>
                <a:lnTo>
                  <a:pt x="3085442" y="1768642"/>
                </a:lnTo>
                <a:lnTo>
                  <a:pt x="3117136" y="1740589"/>
                </a:lnTo>
                <a:lnTo>
                  <a:pt x="3147482" y="1711881"/>
                </a:lnTo>
                <a:lnTo>
                  <a:pt x="3176450" y="1682535"/>
                </a:lnTo>
                <a:lnTo>
                  <a:pt x="3204009" y="1652572"/>
                </a:lnTo>
                <a:lnTo>
                  <a:pt x="3230130" y="1622010"/>
                </a:lnTo>
                <a:lnTo>
                  <a:pt x="3254784" y="1590869"/>
                </a:lnTo>
                <a:lnTo>
                  <a:pt x="3277939" y="1559168"/>
                </a:lnTo>
                <a:lnTo>
                  <a:pt x="3299566" y="1526927"/>
                </a:lnTo>
                <a:lnTo>
                  <a:pt x="3319635" y="1494164"/>
                </a:lnTo>
                <a:lnTo>
                  <a:pt x="3354980" y="1427152"/>
                </a:lnTo>
                <a:lnTo>
                  <a:pt x="3383733" y="1358288"/>
                </a:lnTo>
                <a:lnTo>
                  <a:pt x="3405655" y="1287725"/>
                </a:lnTo>
                <a:lnTo>
                  <a:pt x="3420505" y="1215617"/>
                </a:lnTo>
                <a:lnTo>
                  <a:pt x="3428046" y="1142121"/>
                </a:lnTo>
                <a:lnTo>
                  <a:pt x="3429000" y="1104899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43339" y="2360548"/>
            <a:ext cx="3429000" cy="2209800"/>
          </a:xfrm>
          <a:custGeom>
            <a:avLst/>
            <a:gdLst/>
            <a:ahLst/>
            <a:cxnLst/>
            <a:rect l="l" t="t" r="r" b="b"/>
            <a:pathLst>
              <a:path w="3429000" h="2209800">
                <a:moveTo>
                  <a:pt x="1714500" y="0"/>
                </a:moveTo>
                <a:lnTo>
                  <a:pt x="1656739" y="614"/>
                </a:lnTo>
                <a:lnTo>
                  <a:pt x="1599459" y="2445"/>
                </a:lnTo>
                <a:lnTo>
                  <a:pt x="1542687" y="5474"/>
                </a:lnTo>
                <a:lnTo>
                  <a:pt x="1486455" y="9680"/>
                </a:lnTo>
                <a:lnTo>
                  <a:pt x="1430792" y="15045"/>
                </a:lnTo>
                <a:lnTo>
                  <a:pt x="1375729" y="21549"/>
                </a:lnTo>
                <a:lnTo>
                  <a:pt x="1321294" y="29173"/>
                </a:lnTo>
                <a:lnTo>
                  <a:pt x="1267519" y="37898"/>
                </a:lnTo>
                <a:lnTo>
                  <a:pt x="1214433" y="47704"/>
                </a:lnTo>
                <a:lnTo>
                  <a:pt x="1162065" y="58572"/>
                </a:lnTo>
                <a:lnTo>
                  <a:pt x="1110447" y="70483"/>
                </a:lnTo>
                <a:lnTo>
                  <a:pt x="1059608" y="83417"/>
                </a:lnTo>
                <a:lnTo>
                  <a:pt x="1009577" y="97355"/>
                </a:lnTo>
                <a:lnTo>
                  <a:pt x="960386" y="112278"/>
                </a:lnTo>
                <a:lnTo>
                  <a:pt x="912064" y="128166"/>
                </a:lnTo>
                <a:lnTo>
                  <a:pt x="864640" y="145001"/>
                </a:lnTo>
                <a:lnTo>
                  <a:pt x="818145" y="162762"/>
                </a:lnTo>
                <a:lnTo>
                  <a:pt x="772609" y="181431"/>
                </a:lnTo>
                <a:lnTo>
                  <a:pt x="728061" y="200988"/>
                </a:lnTo>
                <a:lnTo>
                  <a:pt x="684532" y="221413"/>
                </a:lnTo>
                <a:lnTo>
                  <a:pt x="642052" y="242689"/>
                </a:lnTo>
                <a:lnTo>
                  <a:pt x="600651" y="264794"/>
                </a:lnTo>
                <a:lnTo>
                  <a:pt x="560358" y="287711"/>
                </a:lnTo>
                <a:lnTo>
                  <a:pt x="521203" y="311419"/>
                </a:lnTo>
                <a:lnTo>
                  <a:pt x="483217" y="335899"/>
                </a:lnTo>
                <a:lnTo>
                  <a:pt x="446430" y="361133"/>
                </a:lnTo>
                <a:lnTo>
                  <a:pt x="410870" y="387100"/>
                </a:lnTo>
                <a:lnTo>
                  <a:pt x="376570" y="413781"/>
                </a:lnTo>
                <a:lnTo>
                  <a:pt x="343557" y="441157"/>
                </a:lnTo>
                <a:lnTo>
                  <a:pt x="311863" y="469210"/>
                </a:lnTo>
                <a:lnTo>
                  <a:pt x="281517" y="497918"/>
                </a:lnTo>
                <a:lnTo>
                  <a:pt x="252549" y="527264"/>
                </a:lnTo>
                <a:lnTo>
                  <a:pt x="224990" y="557227"/>
                </a:lnTo>
                <a:lnTo>
                  <a:pt x="198869" y="587789"/>
                </a:lnTo>
                <a:lnTo>
                  <a:pt x="174215" y="618930"/>
                </a:lnTo>
                <a:lnTo>
                  <a:pt x="151060" y="650631"/>
                </a:lnTo>
                <a:lnTo>
                  <a:pt x="129433" y="682872"/>
                </a:lnTo>
                <a:lnTo>
                  <a:pt x="109364" y="715635"/>
                </a:lnTo>
                <a:lnTo>
                  <a:pt x="74019" y="782647"/>
                </a:lnTo>
                <a:lnTo>
                  <a:pt x="45266" y="851511"/>
                </a:lnTo>
                <a:lnTo>
                  <a:pt x="23344" y="922074"/>
                </a:lnTo>
                <a:lnTo>
                  <a:pt x="8494" y="994182"/>
                </a:lnTo>
                <a:lnTo>
                  <a:pt x="953" y="1067678"/>
                </a:lnTo>
                <a:lnTo>
                  <a:pt x="0" y="1104900"/>
                </a:lnTo>
                <a:lnTo>
                  <a:pt x="953" y="1142121"/>
                </a:lnTo>
                <a:lnTo>
                  <a:pt x="8494" y="1215617"/>
                </a:lnTo>
                <a:lnTo>
                  <a:pt x="23344" y="1287725"/>
                </a:lnTo>
                <a:lnTo>
                  <a:pt x="45266" y="1358288"/>
                </a:lnTo>
                <a:lnTo>
                  <a:pt x="74019" y="1427152"/>
                </a:lnTo>
                <a:lnTo>
                  <a:pt x="109364" y="1494164"/>
                </a:lnTo>
                <a:lnTo>
                  <a:pt x="129433" y="1526927"/>
                </a:lnTo>
                <a:lnTo>
                  <a:pt x="151060" y="1559168"/>
                </a:lnTo>
                <a:lnTo>
                  <a:pt x="174215" y="1590869"/>
                </a:lnTo>
                <a:lnTo>
                  <a:pt x="198869" y="1622010"/>
                </a:lnTo>
                <a:lnTo>
                  <a:pt x="224990" y="1652572"/>
                </a:lnTo>
                <a:lnTo>
                  <a:pt x="252549" y="1682535"/>
                </a:lnTo>
                <a:lnTo>
                  <a:pt x="281517" y="1711881"/>
                </a:lnTo>
                <a:lnTo>
                  <a:pt x="311863" y="1740589"/>
                </a:lnTo>
                <a:lnTo>
                  <a:pt x="343557" y="1768642"/>
                </a:lnTo>
                <a:lnTo>
                  <a:pt x="376570" y="1796018"/>
                </a:lnTo>
                <a:lnTo>
                  <a:pt x="410870" y="1822699"/>
                </a:lnTo>
                <a:lnTo>
                  <a:pt x="446430" y="1848666"/>
                </a:lnTo>
                <a:lnTo>
                  <a:pt x="483217" y="1873900"/>
                </a:lnTo>
                <a:lnTo>
                  <a:pt x="521203" y="1898380"/>
                </a:lnTo>
                <a:lnTo>
                  <a:pt x="560358" y="1922088"/>
                </a:lnTo>
                <a:lnTo>
                  <a:pt x="600651" y="1945005"/>
                </a:lnTo>
                <a:lnTo>
                  <a:pt x="642052" y="1967110"/>
                </a:lnTo>
                <a:lnTo>
                  <a:pt x="684532" y="1988386"/>
                </a:lnTo>
                <a:lnTo>
                  <a:pt x="728061" y="2008811"/>
                </a:lnTo>
                <a:lnTo>
                  <a:pt x="772609" y="2028368"/>
                </a:lnTo>
                <a:lnTo>
                  <a:pt x="818145" y="2047037"/>
                </a:lnTo>
                <a:lnTo>
                  <a:pt x="864640" y="2064798"/>
                </a:lnTo>
                <a:lnTo>
                  <a:pt x="912064" y="2081633"/>
                </a:lnTo>
                <a:lnTo>
                  <a:pt x="960386" y="2097521"/>
                </a:lnTo>
                <a:lnTo>
                  <a:pt x="1009577" y="2112444"/>
                </a:lnTo>
                <a:lnTo>
                  <a:pt x="1059608" y="2126382"/>
                </a:lnTo>
                <a:lnTo>
                  <a:pt x="1110447" y="2139316"/>
                </a:lnTo>
                <a:lnTo>
                  <a:pt x="1162065" y="2151227"/>
                </a:lnTo>
                <a:lnTo>
                  <a:pt x="1214433" y="2162095"/>
                </a:lnTo>
                <a:lnTo>
                  <a:pt x="1267519" y="2171901"/>
                </a:lnTo>
                <a:lnTo>
                  <a:pt x="1321294" y="2180626"/>
                </a:lnTo>
                <a:lnTo>
                  <a:pt x="1375729" y="2188250"/>
                </a:lnTo>
                <a:lnTo>
                  <a:pt x="1430792" y="2194754"/>
                </a:lnTo>
                <a:lnTo>
                  <a:pt x="1486455" y="2200119"/>
                </a:lnTo>
                <a:lnTo>
                  <a:pt x="1542687" y="2204325"/>
                </a:lnTo>
                <a:lnTo>
                  <a:pt x="1599459" y="2207354"/>
                </a:lnTo>
                <a:lnTo>
                  <a:pt x="1656739" y="2209185"/>
                </a:lnTo>
                <a:lnTo>
                  <a:pt x="1714500" y="2209800"/>
                </a:lnTo>
                <a:lnTo>
                  <a:pt x="1772260" y="2209185"/>
                </a:lnTo>
                <a:lnTo>
                  <a:pt x="1829540" y="2207354"/>
                </a:lnTo>
                <a:lnTo>
                  <a:pt x="1886312" y="2204325"/>
                </a:lnTo>
                <a:lnTo>
                  <a:pt x="1942544" y="2200119"/>
                </a:lnTo>
                <a:lnTo>
                  <a:pt x="1998207" y="2194754"/>
                </a:lnTo>
                <a:lnTo>
                  <a:pt x="2053270" y="2188250"/>
                </a:lnTo>
                <a:lnTo>
                  <a:pt x="2107705" y="2180626"/>
                </a:lnTo>
                <a:lnTo>
                  <a:pt x="2161480" y="2171901"/>
                </a:lnTo>
                <a:lnTo>
                  <a:pt x="2214566" y="2162095"/>
                </a:lnTo>
                <a:lnTo>
                  <a:pt x="2266934" y="2151227"/>
                </a:lnTo>
                <a:lnTo>
                  <a:pt x="2318552" y="2139316"/>
                </a:lnTo>
                <a:lnTo>
                  <a:pt x="2369391" y="2126382"/>
                </a:lnTo>
                <a:lnTo>
                  <a:pt x="2419422" y="2112444"/>
                </a:lnTo>
                <a:lnTo>
                  <a:pt x="2468613" y="2097521"/>
                </a:lnTo>
                <a:lnTo>
                  <a:pt x="2516935" y="2081633"/>
                </a:lnTo>
                <a:lnTo>
                  <a:pt x="2564359" y="2064798"/>
                </a:lnTo>
                <a:lnTo>
                  <a:pt x="2610854" y="2047037"/>
                </a:lnTo>
                <a:lnTo>
                  <a:pt x="2656390" y="2028368"/>
                </a:lnTo>
                <a:lnTo>
                  <a:pt x="2700938" y="2008811"/>
                </a:lnTo>
                <a:lnTo>
                  <a:pt x="2744467" y="1988386"/>
                </a:lnTo>
                <a:lnTo>
                  <a:pt x="2786947" y="1967110"/>
                </a:lnTo>
                <a:lnTo>
                  <a:pt x="2828348" y="1945005"/>
                </a:lnTo>
                <a:lnTo>
                  <a:pt x="2868641" y="1922088"/>
                </a:lnTo>
                <a:lnTo>
                  <a:pt x="2907796" y="1898380"/>
                </a:lnTo>
                <a:lnTo>
                  <a:pt x="2945782" y="1873900"/>
                </a:lnTo>
                <a:lnTo>
                  <a:pt x="2982569" y="1848666"/>
                </a:lnTo>
                <a:lnTo>
                  <a:pt x="3018129" y="1822699"/>
                </a:lnTo>
                <a:lnTo>
                  <a:pt x="3052429" y="1796018"/>
                </a:lnTo>
                <a:lnTo>
                  <a:pt x="3085442" y="1768642"/>
                </a:lnTo>
                <a:lnTo>
                  <a:pt x="3117136" y="1740589"/>
                </a:lnTo>
                <a:lnTo>
                  <a:pt x="3147482" y="1711881"/>
                </a:lnTo>
                <a:lnTo>
                  <a:pt x="3176450" y="1682535"/>
                </a:lnTo>
                <a:lnTo>
                  <a:pt x="3204009" y="1652572"/>
                </a:lnTo>
                <a:lnTo>
                  <a:pt x="3230130" y="1622010"/>
                </a:lnTo>
                <a:lnTo>
                  <a:pt x="3254784" y="1590869"/>
                </a:lnTo>
                <a:lnTo>
                  <a:pt x="3277939" y="1559168"/>
                </a:lnTo>
                <a:lnTo>
                  <a:pt x="3299566" y="1526927"/>
                </a:lnTo>
                <a:lnTo>
                  <a:pt x="3319635" y="1494164"/>
                </a:lnTo>
                <a:lnTo>
                  <a:pt x="3354980" y="1427152"/>
                </a:lnTo>
                <a:lnTo>
                  <a:pt x="3383733" y="1358288"/>
                </a:lnTo>
                <a:lnTo>
                  <a:pt x="3405655" y="1287725"/>
                </a:lnTo>
                <a:lnTo>
                  <a:pt x="3420505" y="1215617"/>
                </a:lnTo>
                <a:lnTo>
                  <a:pt x="3428046" y="1142121"/>
                </a:lnTo>
                <a:lnTo>
                  <a:pt x="3429000" y="1104899"/>
                </a:lnTo>
                <a:lnTo>
                  <a:pt x="3428046" y="1067678"/>
                </a:lnTo>
                <a:lnTo>
                  <a:pt x="3420505" y="994182"/>
                </a:lnTo>
                <a:lnTo>
                  <a:pt x="3405655" y="922074"/>
                </a:lnTo>
                <a:lnTo>
                  <a:pt x="3383733" y="851511"/>
                </a:lnTo>
                <a:lnTo>
                  <a:pt x="3354980" y="782647"/>
                </a:lnTo>
                <a:lnTo>
                  <a:pt x="3319635" y="715635"/>
                </a:lnTo>
                <a:lnTo>
                  <a:pt x="3299566" y="682872"/>
                </a:lnTo>
                <a:lnTo>
                  <a:pt x="3277939" y="650631"/>
                </a:lnTo>
                <a:lnTo>
                  <a:pt x="3254784" y="618930"/>
                </a:lnTo>
                <a:lnTo>
                  <a:pt x="3230130" y="587789"/>
                </a:lnTo>
                <a:lnTo>
                  <a:pt x="3204009" y="557227"/>
                </a:lnTo>
                <a:lnTo>
                  <a:pt x="3176450" y="527264"/>
                </a:lnTo>
                <a:lnTo>
                  <a:pt x="3147482" y="497918"/>
                </a:lnTo>
                <a:lnTo>
                  <a:pt x="3117136" y="469210"/>
                </a:lnTo>
                <a:lnTo>
                  <a:pt x="3085442" y="441157"/>
                </a:lnTo>
                <a:lnTo>
                  <a:pt x="3052429" y="413781"/>
                </a:lnTo>
                <a:lnTo>
                  <a:pt x="3018129" y="387100"/>
                </a:lnTo>
                <a:lnTo>
                  <a:pt x="2982569" y="361133"/>
                </a:lnTo>
                <a:lnTo>
                  <a:pt x="2945782" y="335899"/>
                </a:lnTo>
                <a:lnTo>
                  <a:pt x="2907796" y="311419"/>
                </a:lnTo>
                <a:lnTo>
                  <a:pt x="2868641" y="287711"/>
                </a:lnTo>
                <a:lnTo>
                  <a:pt x="2828348" y="264794"/>
                </a:lnTo>
                <a:lnTo>
                  <a:pt x="2786947" y="242689"/>
                </a:lnTo>
                <a:lnTo>
                  <a:pt x="2744467" y="221413"/>
                </a:lnTo>
                <a:lnTo>
                  <a:pt x="2700938" y="200988"/>
                </a:lnTo>
                <a:lnTo>
                  <a:pt x="2656390" y="181431"/>
                </a:lnTo>
                <a:lnTo>
                  <a:pt x="2610854" y="162762"/>
                </a:lnTo>
                <a:lnTo>
                  <a:pt x="2564359" y="145001"/>
                </a:lnTo>
                <a:lnTo>
                  <a:pt x="2516935" y="128166"/>
                </a:lnTo>
                <a:lnTo>
                  <a:pt x="2468613" y="112278"/>
                </a:lnTo>
                <a:lnTo>
                  <a:pt x="2419422" y="97355"/>
                </a:lnTo>
                <a:lnTo>
                  <a:pt x="2369391" y="83417"/>
                </a:lnTo>
                <a:lnTo>
                  <a:pt x="2318552" y="70483"/>
                </a:lnTo>
                <a:lnTo>
                  <a:pt x="2266934" y="58572"/>
                </a:lnTo>
                <a:lnTo>
                  <a:pt x="2214566" y="47704"/>
                </a:lnTo>
                <a:lnTo>
                  <a:pt x="2161480" y="37898"/>
                </a:lnTo>
                <a:lnTo>
                  <a:pt x="2107705" y="29173"/>
                </a:lnTo>
                <a:lnTo>
                  <a:pt x="2053270" y="21549"/>
                </a:lnTo>
                <a:lnTo>
                  <a:pt x="1998207" y="15045"/>
                </a:lnTo>
                <a:lnTo>
                  <a:pt x="1942544" y="9680"/>
                </a:lnTo>
                <a:lnTo>
                  <a:pt x="1886312" y="5474"/>
                </a:lnTo>
                <a:lnTo>
                  <a:pt x="1829540" y="2445"/>
                </a:lnTo>
                <a:lnTo>
                  <a:pt x="1772260" y="614"/>
                </a:lnTo>
                <a:lnTo>
                  <a:pt x="171450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52739" y="5027548"/>
            <a:ext cx="3810000" cy="1295400"/>
          </a:xfrm>
          <a:custGeom>
            <a:avLst/>
            <a:gdLst/>
            <a:ahLst/>
            <a:cxnLst/>
            <a:rect l="l" t="t" r="r" b="b"/>
            <a:pathLst>
              <a:path w="3810000" h="1295400">
                <a:moveTo>
                  <a:pt x="3810000" y="1133093"/>
                </a:moveTo>
                <a:lnTo>
                  <a:pt x="3810000" y="0"/>
                </a:lnTo>
                <a:lnTo>
                  <a:pt x="0" y="0"/>
                </a:lnTo>
                <a:lnTo>
                  <a:pt x="0" y="1295400"/>
                </a:lnTo>
                <a:lnTo>
                  <a:pt x="3333750" y="1295399"/>
                </a:lnTo>
                <a:lnTo>
                  <a:pt x="3810000" y="1133093"/>
                </a:lnTo>
                <a:close/>
              </a:path>
            </a:pathLst>
          </a:custGeom>
          <a:solidFill>
            <a:srgbClr val="FFFF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86489" y="6160642"/>
            <a:ext cx="476250" cy="162560"/>
          </a:xfrm>
          <a:custGeom>
            <a:avLst/>
            <a:gdLst/>
            <a:ahLst/>
            <a:cxnLst/>
            <a:rect l="l" t="t" r="r" b="b"/>
            <a:pathLst>
              <a:path w="476250" h="162560">
                <a:moveTo>
                  <a:pt x="476250" y="0"/>
                </a:moveTo>
                <a:lnTo>
                  <a:pt x="403042" y="11214"/>
                </a:lnTo>
                <a:lnTo>
                  <a:pt x="336592" y="18803"/>
                </a:lnTo>
                <a:lnTo>
                  <a:pt x="277407" y="22873"/>
                </a:lnTo>
                <a:lnTo>
                  <a:pt x="225994" y="23530"/>
                </a:lnTo>
                <a:lnTo>
                  <a:pt x="182857" y="20882"/>
                </a:lnTo>
                <a:lnTo>
                  <a:pt x="148505" y="15035"/>
                </a:lnTo>
                <a:lnTo>
                  <a:pt x="123444" y="6095"/>
                </a:lnTo>
                <a:lnTo>
                  <a:pt x="0" y="162305"/>
                </a:lnTo>
                <a:lnTo>
                  <a:pt x="476250" y="0"/>
                </a:lnTo>
                <a:close/>
              </a:path>
            </a:pathLst>
          </a:custGeom>
          <a:solidFill>
            <a:srgbClr val="CDC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52739" y="5027548"/>
            <a:ext cx="3810000" cy="1295400"/>
          </a:xfrm>
          <a:custGeom>
            <a:avLst/>
            <a:gdLst/>
            <a:ahLst/>
            <a:cxnLst/>
            <a:rect l="l" t="t" r="r" b="b"/>
            <a:pathLst>
              <a:path w="3810000" h="1295400">
                <a:moveTo>
                  <a:pt x="0" y="0"/>
                </a:moveTo>
                <a:lnTo>
                  <a:pt x="0" y="1295400"/>
                </a:lnTo>
                <a:lnTo>
                  <a:pt x="3333750" y="1295399"/>
                </a:lnTo>
                <a:lnTo>
                  <a:pt x="3810000" y="1133093"/>
                </a:lnTo>
                <a:lnTo>
                  <a:pt x="3810000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86489" y="6160642"/>
            <a:ext cx="476250" cy="162560"/>
          </a:xfrm>
          <a:custGeom>
            <a:avLst/>
            <a:gdLst/>
            <a:ahLst/>
            <a:cxnLst/>
            <a:rect l="l" t="t" r="r" b="b"/>
            <a:pathLst>
              <a:path w="476250" h="162560">
                <a:moveTo>
                  <a:pt x="0" y="162305"/>
                </a:moveTo>
                <a:lnTo>
                  <a:pt x="123444" y="6095"/>
                </a:lnTo>
                <a:lnTo>
                  <a:pt x="148505" y="15035"/>
                </a:lnTo>
                <a:lnTo>
                  <a:pt x="182857" y="20882"/>
                </a:lnTo>
                <a:lnTo>
                  <a:pt x="225994" y="23530"/>
                </a:lnTo>
                <a:lnTo>
                  <a:pt x="277407" y="22873"/>
                </a:lnTo>
                <a:lnTo>
                  <a:pt x="336592" y="18803"/>
                </a:lnTo>
                <a:lnTo>
                  <a:pt x="403042" y="11214"/>
                </a:lnTo>
                <a:lnTo>
                  <a:pt x="47625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521076" y="5422265"/>
            <a:ext cx="218757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009A"/>
                </a:solidFill>
                <a:latin typeface="Arial"/>
                <a:cs typeface="Arial"/>
              </a:rPr>
              <a:t>Продуктивная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400927" y="2970148"/>
            <a:ext cx="2590800" cy="2133600"/>
          </a:xfrm>
          <a:custGeom>
            <a:avLst/>
            <a:gdLst/>
            <a:ahLst/>
            <a:cxnLst/>
            <a:rect l="l" t="t" r="r" b="b"/>
            <a:pathLst>
              <a:path w="2590800" h="2133600">
                <a:moveTo>
                  <a:pt x="2590800" y="1866900"/>
                </a:moveTo>
                <a:lnTo>
                  <a:pt x="2590800" y="0"/>
                </a:lnTo>
                <a:lnTo>
                  <a:pt x="0" y="0"/>
                </a:lnTo>
                <a:lnTo>
                  <a:pt x="0" y="2133600"/>
                </a:lnTo>
                <a:lnTo>
                  <a:pt x="2266950" y="2133600"/>
                </a:lnTo>
                <a:lnTo>
                  <a:pt x="2590800" y="18669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667877" y="4837048"/>
            <a:ext cx="323850" cy="266700"/>
          </a:xfrm>
          <a:custGeom>
            <a:avLst/>
            <a:gdLst/>
            <a:ahLst/>
            <a:cxnLst/>
            <a:rect l="l" t="t" r="r" b="b"/>
            <a:pathLst>
              <a:path w="323850" h="266700">
                <a:moveTo>
                  <a:pt x="323850" y="0"/>
                </a:moveTo>
                <a:lnTo>
                  <a:pt x="255434" y="24213"/>
                </a:lnTo>
                <a:lnTo>
                  <a:pt x="196236" y="36795"/>
                </a:lnTo>
                <a:lnTo>
                  <a:pt x="147242" y="38185"/>
                </a:lnTo>
                <a:lnTo>
                  <a:pt x="109441" y="28821"/>
                </a:lnTo>
                <a:lnTo>
                  <a:pt x="83819" y="9143"/>
                </a:lnTo>
                <a:lnTo>
                  <a:pt x="0" y="266700"/>
                </a:lnTo>
                <a:lnTo>
                  <a:pt x="323850" y="0"/>
                </a:lnTo>
                <a:close/>
              </a:path>
            </a:pathLst>
          </a:custGeom>
          <a:solidFill>
            <a:srgbClr val="75A7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00927" y="2970148"/>
            <a:ext cx="2590800" cy="2133600"/>
          </a:xfrm>
          <a:custGeom>
            <a:avLst/>
            <a:gdLst/>
            <a:ahLst/>
            <a:cxnLst/>
            <a:rect l="l" t="t" r="r" b="b"/>
            <a:pathLst>
              <a:path w="2590800" h="2133600">
                <a:moveTo>
                  <a:pt x="0" y="0"/>
                </a:moveTo>
                <a:lnTo>
                  <a:pt x="0" y="2133600"/>
                </a:lnTo>
                <a:lnTo>
                  <a:pt x="2266950" y="2133600"/>
                </a:lnTo>
                <a:lnTo>
                  <a:pt x="2590800" y="1866900"/>
                </a:lnTo>
                <a:lnTo>
                  <a:pt x="2590800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67877" y="4837048"/>
            <a:ext cx="323850" cy="266700"/>
          </a:xfrm>
          <a:custGeom>
            <a:avLst/>
            <a:gdLst/>
            <a:ahLst/>
            <a:cxnLst/>
            <a:rect l="l" t="t" r="r" b="b"/>
            <a:pathLst>
              <a:path w="323850" h="266700">
                <a:moveTo>
                  <a:pt x="0" y="266700"/>
                </a:moveTo>
                <a:lnTo>
                  <a:pt x="83819" y="9143"/>
                </a:lnTo>
                <a:lnTo>
                  <a:pt x="109441" y="28821"/>
                </a:lnTo>
                <a:lnTo>
                  <a:pt x="147242" y="38185"/>
                </a:lnTo>
                <a:lnTo>
                  <a:pt x="196236" y="36795"/>
                </a:lnTo>
                <a:lnTo>
                  <a:pt x="255434" y="24213"/>
                </a:lnTo>
                <a:lnTo>
                  <a:pt x="32385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413156" y="3120770"/>
            <a:ext cx="2567940" cy="183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5775" marR="548640" indent="-1905" algn="ctr">
              <a:lnSpc>
                <a:spcPct val="100000"/>
              </a:lnSpc>
            </a:pPr>
            <a:r>
              <a:rPr sz="2000" b="1" spc="-5" dirty="0">
                <a:solidFill>
                  <a:srgbClr val="000072"/>
                </a:solidFill>
                <a:latin typeface="Arial"/>
                <a:cs typeface="Arial"/>
              </a:rPr>
              <a:t>Игры и  упражнения  на</a:t>
            </a:r>
            <a:r>
              <a:rPr sz="2000" b="1" spc="-65" dirty="0">
                <a:solidFill>
                  <a:srgbClr val="000072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72"/>
                </a:solidFill>
                <a:latin typeface="Arial"/>
                <a:cs typeface="Arial"/>
              </a:rPr>
              <a:t>развитие</a:t>
            </a:r>
            <a:endParaRPr sz="2000">
              <a:latin typeface="Arial"/>
              <a:cs typeface="Arial"/>
            </a:endParaRPr>
          </a:p>
          <a:p>
            <a:pPr marL="12700" marR="5080" indent="-73660" algn="ctr">
              <a:lnSpc>
                <a:spcPct val="100000"/>
              </a:lnSpc>
            </a:pPr>
            <a:r>
              <a:rPr sz="2000" b="1" spc="-5" dirty="0">
                <a:solidFill>
                  <a:srgbClr val="000072"/>
                </a:solidFill>
                <a:latin typeface="Arial"/>
                <a:cs typeface="Arial"/>
              </a:rPr>
              <a:t>эмоциональной  сферы,  коммуникативности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715127" y="607948"/>
            <a:ext cx="3124200" cy="1371600"/>
          </a:xfrm>
          <a:custGeom>
            <a:avLst/>
            <a:gdLst/>
            <a:ahLst/>
            <a:cxnLst/>
            <a:rect l="l" t="t" r="r" b="b"/>
            <a:pathLst>
              <a:path w="3124200" h="1371600">
                <a:moveTo>
                  <a:pt x="3124200" y="1200149"/>
                </a:moveTo>
                <a:lnTo>
                  <a:pt x="3124200" y="0"/>
                </a:lnTo>
                <a:lnTo>
                  <a:pt x="0" y="0"/>
                </a:lnTo>
                <a:lnTo>
                  <a:pt x="0" y="1371600"/>
                </a:lnTo>
                <a:lnTo>
                  <a:pt x="2733294" y="1371599"/>
                </a:lnTo>
                <a:lnTo>
                  <a:pt x="3124200" y="1200149"/>
                </a:lnTo>
                <a:close/>
              </a:path>
            </a:pathLst>
          </a:custGeom>
          <a:solidFill>
            <a:srgbClr val="FFE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48420" y="1808098"/>
            <a:ext cx="391160" cy="171450"/>
          </a:xfrm>
          <a:custGeom>
            <a:avLst/>
            <a:gdLst/>
            <a:ahLst/>
            <a:cxnLst/>
            <a:rect l="l" t="t" r="r" b="b"/>
            <a:pathLst>
              <a:path w="391159" h="171450">
                <a:moveTo>
                  <a:pt x="390906" y="0"/>
                </a:moveTo>
                <a:lnTo>
                  <a:pt x="321355" y="13363"/>
                </a:lnTo>
                <a:lnTo>
                  <a:pt x="259446" y="21561"/>
                </a:lnTo>
                <a:lnTo>
                  <a:pt x="205835" y="24764"/>
                </a:lnTo>
                <a:lnTo>
                  <a:pt x="161177" y="23142"/>
                </a:lnTo>
                <a:lnTo>
                  <a:pt x="126128" y="16862"/>
                </a:lnTo>
                <a:lnTo>
                  <a:pt x="101346" y="6096"/>
                </a:lnTo>
                <a:lnTo>
                  <a:pt x="0" y="171450"/>
                </a:lnTo>
                <a:lnTo>
                  <a:pt x="390906" y="0"/>
                </a:lnTo>
                <a:close/>
              </a:path>
            </a:pathLst>
          </a:custGeom>
          <a:solidFill>
            <a:srgbClr val="CDB5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15127" y="607948"/>
            <a:ext cx="3124200" cy="1371600"/>
          </a:xfrm>
          <a:custGeom>
            <a:avLst/>
            <a:gdLst/>
            <a:ahLst/>
            <a:cxnLst/>
            <a:rect l="l" t="t" r="r" b="b"/>
            <a:pathLst>
              <a:path w="3124200" h="1371600">
                <a:moveTo>
                  <a:pt x="0" y="0"/>
                </a:moveTo>
                <a:lnTo>
                  <a:pt x="0" y="1371600"/>
                </a:lnTo>
                <a:lnTo>
                  <a:pt x="2733294" y="1371599"/>
                </a:lnTo>
                <a:lnTo>
                  <a:pt x="3124200" y="1200149"/>
                </a:lnTo>
                <a:lnTo>
                  <a:pt x="3124200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448420" y="1808098"/>
            <a:ext cx="391160" cy="171450"/>
          </a:xfrm>
          <a:custGeom>
            <a:avLst/>
            <a:gdLst/>
            <a:ahLst/>
            <a:cxnLst/>
            <a:rect l="l" t="t" r="r" b="b"/>
            <a:pathLst>
              <a:path w="391159" h="171450">
                <a:moveTo>
                  <a:pt x="0" y="171450"/>
                </a:moveTo>
                <a:lnTo>
                  <a:pt x="101346" y="6096"/>
                </a:lnTo>
                <a:lnTo>
                  <a:pt x="126128" y="16862"/>
                </a:lnTo>
                <a:lnTo>
                  <a:pt x="161177" y="23142"/>
                </a:lnTo>
                <a:lnTo>
                  <a:pt x="205835" y="24764"/>
                </a:lnTo>
                <a:lnTo>
                  <a:pt x="259446" y="21561"/>
                </a:lnTo>
                <a:lnTo>
                  <a:pt x="321355" y="13363"/>
                </a:lnTo>
                <a:lnTo>
                  <a:pt x="390906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5796153" y="534797"/>
            <a:ext cx="2898775" cy="1106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20955" algn="ctr">
              <a:lnSpc>
                <a:spcPct val="100000"/>
              </a:lnSpc>
            </a:pPr>
            <a:r>
              <a:rPr sz="2400" spc="-5" dirty="0">
                <a:solidFill>
                  <a:srgbClr val="000E6B"/>
                </a:solidFill>
                <a:latin typeface="Times New Roman"/>
                <a:cs typeface="Times New Roman"/>
              </a:rPr>
              <a:t>Ролевые</a:t>
            </a:r>
            <a:r>
              <a:rPr sz="2400" spc="-5" dirty="0">
                <a:solidFill>
                  <a:srgbClr val="000E6B"/>
                </a:solidFill>
              </a:rPr>
              <a:t>,  </a:t>
            </a:r>
            <a:r>
              <a:rPr sz="2400" dirty="0">
                <a:solidFill>
                  <a:srgbClr val="000E6B"/>
                </a:solidFill>
                <a:latin typeface="Times New Roman"/>
                <a:cs typeface="Times New Roman"/>
              </a:rPr>
              <a:t>театрализованные</a:t>
            </a:r>
            <a:r>
              <a:rPr sz="2400" dirty="0">
                <a:solidFill>
                  <a:srgbClr val="000E6B"/>
                </a:solidFill>
              </a:rPr>
              <a:t>,  </a:t>
            </a:r>
            <a:r>
              <a:rPr sz="2400" dirty="0">
                <a:solidFill>
                  <a:srgbClr val="000E6B"/>
                </a:solidFill>
                <a:latin typeface="Times New Roman"/>
                <a:cs typeface="Times New Roman"/>
              </a:rPr>
              <a:t>дидактические</a:t>
            </a:r>
            <a:r>
              <a:rPr sz="2400" spc="-25" dirty="0">
                <a:solidFill>
                  <a:srgbClr val="000E6B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E6B"/>
                </a:solidFill>
                <a:latin typeface="Times New Roman"/>
                <a:cs typeface="Times New Roman"/>
              </a:rPr>
              <a:t>игры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04939" y="607948"/>
            <a:ext cx="2895600" cy="1219200"/>
          </a:xfrm>
          <a:custGeom>
            <a:avLst/>
            <a:gdLst/>
            <a:ahLst/>
            <a:cxnLst/>
            <a:rect l="l" t="t" r="r" b="b"/>
            <a:pathLst>
              <a:path w="2895600" h="1219200">
                <a:moveTo>
                  <a:pt x="2895600" y="1066799"/>
                </a:moveTo>
                <a:lnTo>
                  <a:pt x="2895600" y="0"/>
                </a:lnTo>
                <a:lnTo>
                  <a:pt x="0" y="0"/>
                </a:lnTo>
                <a:lnTo>
                  <a:pt x="0" y="1219200"/>
                </a:lnTo>
                <a:lnTo>
                  <a:pt x="2533650" y="1219199"/>
                </a:lnTo>
                <a:lnTo>
                  <a:pt x="2895600" y="1066799"/>
                </a:lnTo>
                <a:close/>
              </a:path>
            </a:pathLst>
          </a:custGeom>
          <a:solidFill>
            <a:srgbClr val="FF7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838589" y="1674748"/>
            <a:ext cx="361950" cy="152400"/>
          </a:xfrm>
          <a:custGeom>
            <a:avLst/>
            <a:gdLst/>
            <a:ahLst/>
            <a:cxnLst/>
            <a:rect l="l" t="t" r="r" b="b"/>
            <a:pathLst>
              <a:path w="361950" h="152400">
                <a:moveTo>
                  <a:pt x="361950" y="0"/>
                </a:moveTo>
                <a:lnTo>
                  <a:pt x="285408" y="13575"/>
                </a:lnTo>
                <a:lnTo>
                  <a:pt x="219254" y="20641"/>
                </a:lnTo>
                <a:lnTo>
                  <a:pt x="164549" y="21451"/>
                </a:lnTo>
                <a:lnTo>
                  <a:pt x="122352" y="16264"/>
                </a:lnTo>
                <a:lnTo>
                  <a:pt x="93725" y="5333"/>
                </a:lnTo>
                <a:lnTo>
                  <a:pt x="0" y="152400"/>
                </a:lnTo>
                <a:lnTo>
                  <a:pt x="361950" y="0"/>
                </a:lnTo>
                <a:close/>
              </a:path>
            </a:pathLst>
          </a:custGeom>
          <a:solidFill>
            <a:srgbClr val="CD64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04939" y="607948"/>
            <a:ext cx="2895600" cy="1219200"/>
          </a:xfrm>
          <a:custGeom>
            <a:avLst/>
            <a:gdLst/>
            <a:ahLst/>
            <a:cxnLst/>
            <a:rect l="l" t="t" r="r" b="b"/>
            <a:pathLst>
              <a:path w="2895600" h="1219200">
                <a:moveTo>
                  <a:pt x="0" y="0"/>
                </a:moveTo>
                <a:lnTo>
                  <a:pt x="0" y="1219200"/>
                </a:lnTo>
                <a:lnTo>
                  <a:pt x="2533650" y="1219199"/>
                </a:lnTo>
                <a:lnTo>
                  <a:pt x="2895600" y="1066799"/>
                </a:lnTo>
                <a:lnTo>
                  <a:pt x="2895600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838589" y="1674748"/>
            <a:ext cx="361950" cy="152400"/>
          </a:xfrm>
          <a:custGeom>
            <a:avLst/>
            <a:gdLst/>
            <a:ahLst/>
            <a:cxnLst/>
            <a:rect l="l" t="t" r="r" b="b"/>
            <a:pathLst>
              <a:path w="361950" h="152400">
                <a:moveTo>
                  <a:pt x="0" y="152400"/>
                </a:moveTo>
                <a:lnTo>
                  <a:pt x="93725" y="5333"/>
                </a:lnTo>
                <a:lnTo>
                  <a:pt x="122352" y="16264"/>
                </a:lnTo>
                <a:lnTo>
                  <a:pt x="164549" y="21451"/>
                </a:lnTo>
                <a:lnTo>
                  <a:pt x="219254" y="20641"/>
                </a:lnTo>
                <a:lnTo>
                  <a:pt x="285408" y="13575"/>
                </a:lnTo>
                <a:lnTo>
                  <a:pt x="36195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8739" y="2970148"/>
            <a:ext cx="2209800" cy="990600"/>
          </a:xfrm>
          <a:custGeom>
            <a:avLst/>
            <a:gdLst/>
            <a:ahLst/>
            <a:cxnLst/>
            <a:rect l="l" t="t" r="r" b="b"/>
            <a:pathLst>
              <a:path w="2209800" h="990600">
                <a:moveTo>
                  <a:pt x="2209800" y="866393"/>
                </a:moveTo>
                <a:lnTo>
                  <a:pt x="2209800" y="0"/>
                </a:lnTo>
                <a:lnTo>
                  <a:pt x="0" y="0"/>
                </a:lnTo>
                <a:lnTo>
                  <a:pt x="0" y="990600"/>
                </a:lnTo>
                <a:lnTo>
                  <a:pt x="1933194" y="990599"/>
                </a:lnTo>
                <a:lnTo>
                  <a:pt x="2209800" y="866393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161933" y="3836542"/>
            <a:ext cx="276860" cy="124460"/>
          </a:xfrm>
          <a:custGeom>
            <a:avLst/>
            <a:gdLst/>
            <a:ahLst/>
            <a:cxnLst/>
            <a:rect l="l" t="t" r="r" b="b"/>
            <a:pathLst>
              <a:path w="276860" h="124460">
                <a:moveTo>
                  <a:pt x="276606" y="0"/>
                </a:moveTo>
                <a:lnTo>
                  <a:pt x="204823" y="13358"/>
                </a:lnTo>
                <a:lnTo>
                  <a:pt x="145827" y="18287"/>
                </a:lnTo>
                <a:lnTo>
                  <a:pt x="100976" y="15216"/>
                </a:lnTo>
                <a:lnTo>
                  <a:pt x="71627" y="4571"/>
                </a:lnTo>
                <a:lnTo>
                  <a:pt x="0" y="124205"/>
                </a:lnTo>
                <a:lnTo>
                  <a:pt x="276606" y="0"/>
                </a:lnTo>
                <a:close/>
              </a:path>
            </a:pathLst>
          </a:custGeom>
          <a:solidFill>
            <a:srgbClr val="CDA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8739" y="2970148"/>
            <a:ext cx="2209800" cy="990600"/>
          </a:xfrm>
          <a:custGeom>
            <a:avLst/>
            <a:gdLst/>
            <a:ahLst/>
            <a:cxnLst/>
            <a:rect l="l" t="t" r="r" b="b"/>
            <a:pathLst>
              <a:path w="2209800" h="990600">
                <a:moveTo>
                  <a:pt x="0" y="0"/>
                </a:moveTo>
                <a:lnTo>
                  <a:pt x="0" y="990600"/>
                </a:lnTo>
                <a:lnTo>
                  <a:pt x="1933194" y="990599"/>
                </a:lnTo>
                <a:lnTo>
                  <a:pt x="2209800" y="866393"/>
                </a:lnTo>
                <a:lnTo>
                  <a:pt x="2209800" y="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61933" y="3836542"/>
            <a:ext cx="276860" cy="124460"/>
          </a:xfrm>
          <a:custGeom>
            <a:avLst/>
            <a:gdLst/>
            <a:ahLst/>
            <a:cxnLst/>
            <a:rect l="l" t="t" r="r" b="b"/>
            <a:pathLst>
              <a:path w="276860" h="124460">
                <a:moveTo>
                  <a:pt x="0" y="124205"/>
                </a:moveTo>
                <a:lnTo>
                  <a:pt x="71627" y="4571"/>
                </a:lnTo>
                <a:lnTo>
                  <a:pt x="100976" y="15216"/>
                </a:lnTo>
                <a:lnTo>
                  <a:pt x="145827" y="18287"/>
                </a:lnTo>
                <a:lnTo>
                  <a:pt x="204823" y="13358"/>
                </a:lnTo>
                <a:lnTo>
                  <a:pt x="276606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460635" y="3226943"/>
            <a:ext cx="1744345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0072"/>
                </a:solidFill>
                <a:latin typeface="Times New Roman"/>
                <a:cs typeface="Times New Roman"/>
              </a:rPr>
              <a:t>Проблемная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40159" y="875918"/>
            <a:ext cx="2548890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04520">
              <a:lnSpc>
                <a:spcPct val="100000"/>
              </a:lnSpc>
            </a:pPr>
            <a:r>
              <a:rPr sz="2000" b="1" spc="-5" dirty="0">
                <a:solidFill>
                  <a:srgbClr val="00009A"/>
                </a:solidFill>
                <a:latin typeface="Arial"/>
                <a:cs typeface="Arial"/>
              </a:rPr>
              <a:t>Поисково-  экспериментальная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936252" y="2741206"/>
            <a:ext cx="2661920" cy="122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Ведущие виды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деятельности для  организации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правового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воспитания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276739" y="1293749"/>
            <a:ext cx="777240" cy="1077595"/>
          </a:xfrm>
          <a:custGeom>
            <a:avLst/>
            <a:gdLst/>
            <a:ahLst/>
            <a:cxnLst/>
            <a:rect l="l" t="t" r="r" b="b"/>
            <a:pathLst>
              <a:path w="777239" h="1077595">
                <a:moveTo>
                  <a:pt x="112776" y="59436"/>
                </a:moveTo>
                <a:lnTo>
                  <a:pt x="0" y="0"/>
                </a:lnTo>
                <a:lnTo>
                  <a:pt x="19812" y="126492"/>
                </a:lnTo>
                <a:lnTo>
                  <a:pt x="39624" y="112201"/>
                </a:lnTo>
                <a:lnTo>
                  <a:pt x="39624" y="88392"/>
                </a:lnTo>
                <a:lnTo>
                  <a:pt x="70866" y="66294"/>
                </a:lnTo>
                <a:lnTo>
                  <a:pt x="81882" y="81719"/>
                </a:lnTo>
                <a:lnTo>
                  <a:pt x="112776" y="59436"/>
                </a:lnTo>
                <a:close/>
              </a:path>
              <a:path w="777239" h="1077595">
                <a:moveTo>
                  <a:pt x="81882" y="81719"/>
                </a:moveTo>
                <a:lnTo>
                  <a:pt x="70866" y="66294"/>
                </a:lnTo>
                <a:lnTo>
                  <a:pt x="39624" y="88392"/>
                </a:lnTo>
                <a:lnTo>
                  <a:pt x="50854" y="104100"/>
                </a:lnTo>
                <a:lnTo>
                  <a:pt x="81882" y="81719"/>
                </a:lnTo>
                <a:close/>
              </a:path>
              <a:path w="777239" h="1077595">
                <a:moveTo>
                  <a:pt x="50854" y="104100"/>
                </a:moveTo>
                <a:lnTo>
                  <a:pt x="39624" y="88392"/>
                </a:lnTo>
                <a:lnTo>
                  <a:pt x="39624" y="112201"/>
                </a:lnTo>
                <a:lnTo>
                  <a:pt x="50854" y="104100"/>
                </a:lnTo>
                <a:close/>
              </a:path>
              <a:path w="777239" h="1077595">
                <a:moveTo>
                  <a:pt x="777240" y="1055370"/>
                </a:moveTo>
                <a:lnTo>
                  <a:pt x="81882" y="81719"/>
                </a:lnTo>
                <a:lnTo>
                  <a:pt x="50854" y="104100"/>
                </a:lnTo>
                <a:lnTo>
                  <a:pt x="746760" y="1077468"/>
                </a:lnTo>
                <a:lnTo>
                  <a:pt x="777240" y="105537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89309" y="1674748"/>
            <a:ext cx="849630" cy="624840"/>
          </a:xfrm>
          <a:custGeom>
            <a:avLst/>
            <a:gdLst/>
            <a:ahLst/>
            <a:cxnLst/>
            <a:rect l="l" t="t" r="r" b="b"/>
            <a:pathLst>
              <a:path w="849629" h="624839">
                <a:moveTo>
                  <a:pt x="768643" y="82858"/>
                </a:moveTo>
                <a:lnTo>
                  <a:pt x="745881" y="51561"/>
                </a:lnTo>
                <a:lnTo>
                  <a:pt x="0" y="594360"/>
                </a:lnTo>
                <a:lnTo>
                  <a:pt x="22860" y="624840"/>
                </a:lnTo>
                <a:lnTo>
                  <a:pt x="768643" y="82858"/>
                </a:lnTo>
                <a:close/>
              </a:path>
              <a:path w="849629" h="624839">
                <a:moveTo>
                  <a:pt x="849630" y="0"/>
                </a:moveTo>
                <a:lnTo>
                  <a:pt x="723900" y="21336"/>
                </a:lnTo>
                <a:lnTo>
                  <a:pt x="745881" y="51561"/>
                </a:lnTo>
                <a:lnTo>
                  <a:pt x="761238" y="40386"/>
                </a:lnTo>
                <a:lnTo>
                  <a:pt x="784098" y="71628"/>
                </a:lnTo>
                <a:lnTo>
                  <a:pt x="784098" y="104108"/>
                </a:lnTo>
                <a:lnTo>
                  <a:pt x="790956" y="113538"/>
                </a:lnTo>
                <a:lnTo>
                  <a:pt x="849630" y="0"/>
                </a:lnTo>
                <a:close/>
              </a:path>
              <a:path w="849629" h="624839">
                <a:moveTo>
                  <a:pt x="784098" y="71628"/>
                </a:moveTo>
                <a:lnTo>
                  <a:pt x="761238" y="40386"/>
                </a:lnTo>
                <a:lnTo>
                  <a:pt x="745881" y="51561"/>
                </a:lnTo>
                <a:lnTo>
                  <a:pt x="768643" y="82858"/>
                </a:lnTo>
                <a:lnTo>
                  <a:pt x="784098" y="71628"/>
                </a:lnTo>
                <a:close/>
              </a:path>
              <a:path w="849629" h="624839">
                <a:moveTo>
                  <a:pt x="784098" y="104108"/>
                </a:moveTo>
                <a:lnTo>
                  <a:pt x="784098" y="71628"/>
                </a:lnTo>
                <a:lnTo>
                  <a:pt x="768643" y="82858"/>
                </a:lnTo>
                <a:lnTo>
                  <a:pt x="784098" y="104108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087757" y="3791584"/>
            <a:ext cx="313690" cy="169545"/>
          </a:xfrm>
          <a:custGeom>
            <a:avLst/>
            <a:gdLst/>
            <a:ahLst/>
            <a:cxnLst/>
            <a:rect l="l" t="t" r="r" b="b"/>
            <a:pathLst>
              <a:path w="313689" h="169545">
                <a:moveTo>
                  <a:pt x="219151" y="101193"/>
                </a:moveTo>
                <a:lnTo>
                  <a:pt x="16763" y="0"/>
                </a:lnTo>
                <a:lnTo>
                  <a:pt x="0" y="33528"/>
                </a:lnTo>
                <a:lnTo>
                  <a:pt x="202387" y="134721"/>
                </a:lnTo>
                <a:lnTo>
                  <a:pt x="219151" y="101193"/>
                </a:lnTo>
                <a:close/>
              </a:path>
              <a:path w="313689" h="169545">
                <a:moveTo>
                  <a:pt x="236219" y="169163"/>
                </a:moveTo>
                <a:lnTo>
                  <a:pt x="236219" y="109727"/>
                </a:lnTo>
                <a:lnTo>
                  <a:pt x="219455" y="143255"/>
                </a:lnTo>
                <a:lnTo>
                  <a:pt x="202387" y="134721"/>
                </a:lnTo>
                <a:lnTo>
                  <a:pt x="185165" y="169164"/>
                </a:lnTo>
                <a:lnTo>
                  <a:pt x="236219" y="169163"/>
                </a:lnTo>
                <a:close/>
              </a:path>
              <a:path w="313689" h="169545">
                <a:moveTo>
                  <a:pt x="236219" y="109727"/>
                </a:moveTo>
                <a:lnTo>
                  <a:pt x="219151" y="101193"/>
                </a:lnTo>
                <a:lnTo>
                  <a:pt x="202387" y="134721"/>
                </a:lnTo>
                <a:lnTo>
                  <a:pt x="219455" y="143255"/>
                </a:lnTo>
                <a:lnTo>
                  <a:pt x="236219" y="109727"/>
                </a:lnTo>
                <a:close/>
              </a:path>
              <a:path w="313689" h="169545">
                <a:moveTo>
                  <a:pt x="313181" y="169163"/>
                </a:moveTo>
                <a:lnTo>
                  <a:pt x="236219" y="67055"/>
                </a:lnTo>
                <a:lnTo>
                  <a:pt x="219151" y="101193"/>
                </a:lnTo>
                <a:lnTo>
                  <a:pt x="236219" y="109727"/>
                </a:lnTo>
                <a:lnTo>
                  <a:pt x="236219" y="169163"/>
                </a:lnTo>
                <a:lnTo>
                  <a:pt x="313181" y="169163"/>
                </a:lnTo>
                <a:close/>
              </a:path>
            </a:pathLst>
          </a:custGeom>
          <a:solidFill>
            <a:srgbClr val="CC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38539" y="3412109"/>
            <a:ext cx="316230" cy="243840"/>
          </a:xfrm>
          <a:custGeom>
            <a:avLst/>
            <a:gdLst/>
            <a:ahLst/>
            <a:cxnLst/>
            <a:rect l="l" t="t" r="r" b="b"/>
            <a:pathLst>
              <a:path w="316230" h="243839">
                <a:moveTo>
                  <a:pt x="80010" y="160019"/>
                </a:moveTo>
                <a:lnTo>
                  <a:pt x="57150" y="129539"/>
                </a:lnTo>
                <a:lnTo>
                  <a:pt x="0" y="243839"/>
                </a:lnTo>
                <a:lnTo>
                  <a:pt x="64770" y="232063"/>
                </a:lnTo>
                <a:lnTo>
                  <a:pt x="64770" y="171449"/>
                </a:lnTo>
                <a:lnTo>
                  <a:pt x="80010" y="160019"/>
                </a:lnTo>
                <a:close/>
              </a:path>
              <a:path w="316230" h="243839">
                <a:moveTo>
                  <a:pt x="102870" y="190499"/>
                </a:moveTo>
                <a:lnTo>
                  <a:pt x="80010" y="160019"/>
                </a:lnTo>
                <a:lnTo>
                  <a:pt x="64770" y="171449"/>
                </a:lnTo>
                <a:lnTo>
                  <a:pt x="87630" y="201929"/>
                </a:lnTo>
                <a:lnTo>
                  <a:pt x="102870" y="190499"/>
                </a:lnTo>
                <a:close/>
              </a:path>
              <a:path w="316230" h="243839">
                <a:moveTo>
                  <a:pt x="125730" y="220979"/>
                </a:moveTo>
                <a:lnTo>
                  <a:pt x="102870" y="190499"/>
                </a:lnTo>
                <a:lnTo>
                  <a:pt x="87630" y="201929"/>
                </a:lnTo>
                <a:lnTo>
                  <a:pt x="64770" y="171449"/>
                </a:lnTo>
                <a:lnTo>
                  <a:pt x="64770" y="232063"/>
                </a:lnTo>
                <a:lnTo>
                  <a:pt x="125730" y="220979"/>
                </a:lnTo>
                <a:close/>
              </a:path>
              <a:path w="316230" h="243839">
                <a:moveTo>
                  <a:pt x="316230" y="30479"/>
                </a:moveTo>
                <a:lnTo>
                  <a:pt x="293370" y="0"/>
                </a:lnTo>
                <a:lnTo>
                  <a:pt x="80010" y="160019"/>
                </a:lnTo>
                <a:lnTo>
                  <a:pt x="102870" y="190499"/>
                </a:lnTo>
                <a:lnTo>
                  <a:pt x="316230" y="30479"/>
                </a:lnTo>
                <a:close/>
              </a:path>
            </a:pathLst>
          </a:custGeom>
          <a:solidFill>
            <a:srgbClr val="CC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064647" y="4565015"/>
            <a:ext cx="167640" cy="386715"/>
          </a:xfrm>
          <a:custGeom>
            <a:avLst/>
            <a:gdLst/>
            <a:ahLst/>
            <a:cxnLst/>
            <a:rect l="l" t="t" r="r" b="b"/>
            <a:pathLst>
              <a:path w="167639" h="386714">
                <a:moveTo>
                  <a:pt x="55960" y="212360"/>
                </a:moveTo>
                <a:lnTo>
                  <a:pt x="0" y="201168"/>
                </a:lnTo>
                <a:lnTo>
                  <a:pt x="50292" y="386334"/>
                </a:lnTo>
                <a:lnTo>
                  <a:pt x="50292" y="240792"/>
                </a:lnTo>
                <a:lnTo>
                  <a:pt x="55960" y="212360"/>
                </a:lnTo>
                <a:close/>
              </a:path>
              <a:path w="167639" h="386714">
                <a:moveTo>
                  <a:pt x="112231" y="223614"/>
                </a:moveTo>
                <a:lnTo>
                  <a:pt x="55960" y="212360"/>
                </a:lnTo>
                <a:lnTo>
                  <a:pt x="50292" y="240792"/>
                </a:lnTo>
                <a:lnTo>
                  <a:pt x="106680" y="251460"/>
                </a:lnTo>
                <a:lnTo>
                  <a:pt x="112231" y="223614"/>
                </a:lnTo>
                <a:close/>
              </a:path>
              <a:path w="167639" h="386714">
                <a:moveTo>
                  <a:pt x="167640" y="234696"/>
                </a:moveTo>
                <a:lnTo>
                  <a:pt x="112231" y="223614"/>
                </a:lnTo>
                <a:lnTo>
                  <a:pt x="106680" y="251460"/>
                </a:lnTo>
                <a:lnTo>
                  <a:pt x="50292" y="240792"/>
                </a:lnTo>
                <a:lnTo>
                  <a:pt x="50292" y="386334"/>
                </a:lnTo>
                <a:lnTo>
                  <a:pt x="167640" y="234696"/>
                </a:lnTo>
                <a:close/>
              </a:path>
              <a:path w="167639" h="386714">
                <a:moveTo>
                  <a:pt x="154686" y="10668"/>
                </a:moveTo>
                <a:lnTo>
                  <a:pt x="98298" y="0"/>
                </a:lnTo>
                <a:lnTo>
                  <a:pt x="55960" y="212360"/>
                </a:lnTo>
                <a:lnTo>
                  <a:pt x="112231" y="223614"/>
                </a:lnTo>
                <a:lnTo>
                  <a:pt x="154686" y="10668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17398"/>
            <a:ext cx="9140952" cy="5196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215" y="0"/>
            <a:ext cx="8901876" cy="5146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" y="5448172"/>
            <a:ext cx="6409931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0083" y="5676772"/>
            <a:ext cx="2731007" cy="102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5912992"/>
            <a:ext cx="7594853" cy="522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94993" y="5874892"/>
            <a:ext cx="1546225" cy="161290"/>
          </a:xfrm>
          <a:custGeom>
            <a:avLst/>
            <a:gdLst/>
            <a:ahLst/>
            <a:cxnLst/>
            <a:rect l="l" t="t" r="r" b="b"/>
            <a:pathLst>
              <a:path w="1546225" h="161289">
                <a:moveTo>
                  <a:pt x="1546098" y="76200"/>
                </a:moveTo>
                <a:lnTo>
                  <a:pt x="1546098" y="0"/>
                </a:lnTo>
                <a:lnTo>
                  <a:pt x="0" y="38100"/>
                </a:lnTo>
                <a:lnTo>
                  <a:pt x="0" y="160782"/>
                </a:lnTo>
                <a:lnTo>
                  <a:pt x="1546098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45619" y="6054725"/>
            <a:ext cx="3395979" cy="314325"/>
          </a:xfrm>
          <a:custGeom>
            <a:avLst/>
            <a:gdLst/>
            <a:ahLst/>
            <a:cxnLst/>
            <a:rect l="l" t="t" r="r" b="b"/>
            <a:pathLst>
              <a:path w="3395979" h="314325">
                <a:moveTo>
                  <a:pt x="3395472" y="0"/>
                </a:moveTo>
                <a:lnTo>
                  <a:pt x="0" y="247650"/>
                </a:lnTo>
                <a:lnTo>
                  <a:pt x="0" y="313944"/>
                </a:lnTo>
                <a:lnTo>
                  <a:pt x="3395472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2306192" y="639444"/>
            <a:ext cx="4606290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i="1" spc="-5" dirty="0">
                <a:solidFill>
                  <a:srgbClr val="65FF33"/>
                </a:solidFill>
                <a:latin typeface="Arial"/>
                <a:cs typeface="Arial"/>
              </a:rPr>
              <a:t>Реализация</a:t>
            </a:r>
            <a:r>
              <a:rPr i="1" spc="-95" dirty="0">
                <a:solidFill>
                  <a:srgbClr val="65FF33"/>
                </a:solidFill>
                <a:latin typeface="Arial"/>
                <a:cs typeface="Arial"/>
              </a:rPr>
              <a:t> </a:t>
            </a:r>
            <a:r>
              <a:rPr i="1" spc="-5" dirty="0">
                <a:solidFill>
                  <a:srgbClr val="65FF33"/>
                </a:solidFill>
                <a:latin typeface="Arial"/>
                <a:cs typeface="Arial"/>
              </a:rPr>
              <a:t>задач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11105" y="1958974"/>
            <a:ext cx="8453755" cy="293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75"/>
              </a:lnSpc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-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игровые занятия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со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знакомыми сказочными</a:t>
            </a:r>
            <a:r>
              <a:rPr sz="2400" b="1" spc="-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героями;</a:t>
            </a:r>
            <a:endParaRPr sz="2400">
              <a:latin typeface="Arial"/>
              <a:cs typeface="Arial"/>
            </a:endParaRPr>
          </a:p>
          <a:p>
            <a:pPr marR="203200" algn="ctr">
              <a:lnSpc>
                <a:spcPts val="2875"/>
              </a:lnSpc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-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КВН</a:t>
            </a:r>
            <a:r>
              <a:rPr sz="2400" b="1" spc="-10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  <a:p>
            <a:pPr marL="41275" algn="ctr">
              <a:lnSpc>
                <a:spcPts val="2875"/>
              </a:lnSpc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-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традиционные праздники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–</a:t>
            </a:r>
            <a:r>
              <a:rPr sz="2400" b="1" spc="-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концерты;</a:t>
            </a:r>
            <a:endParaRPr sz="2400">
              <a:latin typeface="Arial"/>
              <a:cs typeface="Arial"/>
            </a:endParaRPr>
          </a:p>
          <a:p>
            <a:pPr marL="1049655" algn="ctr">
              <a:lnSpc>
                <a:spcPts val="2875"/>
              </a:lnSpc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400" b="1" spc="-1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беседы;</a:t>
            </a:r>
            <a:endParaRPr sz="2400">
              <a:latin typeface="Arial"/>
              <a:cs typeface="Arial"/>
            </a:endParaRPr>
          </a:p>
          <a:p>
            <a:pPr marL="882650" algn="ctr">
              <a:lnSpc>
                <a:spcPts val="2875"/>
              </a:lnSpc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400" b="1" spc="-1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экскурсии;</a:t>
            </a:r>
            <a:endParaRPr sz="2400">
              <a:latin typeface="Arial"/>
              <a:cs typeface="Arial"/>
            </a:endParaRPr>
          </a:p>
          <a:p>
            <a:pPr marL="881380" algn="ctr">
              <a:lnSpc>
                <a:spcPts val="2875"/>
              </a:lnSpc>
              <a:tabLst>
                <a:tab pos="1151255" algn="l"/>
              </a:tabLst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-	чтение художественной</a:t>
            </a:r>
            <a:r>
              <a:rPr sz="2400" b="1" spc="-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литературы;</a:t>
            </a:r>
            <a:endParaRPr sz="2400">
              <a:latin typeface="Arial"/>
              <a:cs typeface="Arial"/>
            </a:endParaRPr>
          </a:p>
          <a:p>
            <a:pPr marL="883919" algn="ctr">
              <a:lnSpc>
                <a:spcPts val="2875"/>
              </a:lnSpc>
              <a:tabLst>
                <a:tab pos="1153795" algn="l"/>
              </a:tabLst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-	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познавательные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и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развивающие</a:t>
            </a:r>
            <a:r>
              <a:rPr sz="2400" b="1" spc="-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игры;</a:t>
            </a:r>
            <a:endParaRPr sz="2400">
              <a:latin typeface="Arial"/>
              <a:cs typeface="Arial"/>
            </a:endParaRPr>
          </a:p>
          <a:p>
            <a:pPr marL="883919" algn="ctr">
              <a:lnSpc>
                <a:spcPts val="2875"/>
              </a:lnSpc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2400" b="1" spc="-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наблюдения.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14539" y="4798948"/>
            <a:ext cx="2133600" cy="18288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941" y="349376"/>
            <a:ext cx="7800340" cy="98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9035" marR="5080" indent="-1156970">
              <a:lnSpc>
                <a:spcPct val="100000"/>
              </a:lnSpc>
            </a:pPr>
            <a:r>
              <a:rPr sz="3200" i="1" spc="-5" dirty="0">
                <a:solidFill>
                  <a:srgbClr val="65FF33"/>
                </a:solidFill>
                <a:latin typeface="Arial"/>
                <a:cs typeface="Arial"/>
              </a:rPr>
              <a:t>Особенности правового воспитания  с </a:t>
            </a:r>
            <a:r>
              <a:rPr sz="3200" i="1" spc="-10" dirty="0">
                <a:solidFill>
                  <a:srgbClr val="65FF33"/>
                </a:solidFill>
                <a:latin typeface="Arial"/>
                <a:cs typeface="Arial"/>
              </a:rPr>
              <a:t>учетом </a:t>
            </a:r>
            <a:r>
              <a:rPr sz="3200" i="1" spc="-5" dirty="0">
                <a:solidFill>
                  <a:srgbClr val="65FF33"/>
                </a:solidFill>
                <a:latin typeface="Arial"/>
                <a:cs typeface="Arial"/>
              </a:rPr>
              <a:t>возраста</a:t>
            </a:r>
            <a:r>
              <a:rPr sz="3200" i="1" spc="-45" dirty="0">
                <a:solidFill>
                  <a:srgbClr val="65FF33"/>
                </a:solidFill>
                <a:latin typeface="Arial"/>
                <a:cs typeface="Arial"/>
              </a:rPr>
              <a:t> </a:t>
            </a:r>
            <a:r>
              <a:rPr sz="3200" i="1" spc="-10" dirty="0">
                <a:solidFill>
                  <a:srgbClr val="65FF33"/>
                </a:solidFill>
                <a:latin typeface="Arial"/>
                <a:cs typeface="Arial"/>
              </a:rPr>
              <a:t>детей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539" y="1446149"/>
            <a:ext cx="4495800" cy="5181600"/>
          </a:xfrm>
          <a:custGeom>
            <a:avLst/>
            <a:gdLst/>
            <a:ahLst/>
            <a:cxnLst/>
            <a:rect l="l" t="t" r="r" b="b"/>
            <a:pathLst>
              <a:path w="4495800" h="5181600">
                <a:moveTo>
                  <a:pt x="0" y="0"/>
                </a:moveTo>
                <a:lnTo>
                  <a:pt x="0" y="5181600"/>
                </a:lnTo>
                <a:lnTo>
                  <a:pt x="4495800" y="5181600"/>
                </a:lnTo>
                <a:lnTo>
                  <a:pt x="44957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832" y="1630299"/>
            <a:ext cx="4448810" cy="4809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3405" indent="908050">
              <a:lnSpc>
                <a:spcPct val="100499"/>
              </a:lnSpc>
            </a:pPr>
            <a:r>
              <a:rPr sz="2000" b="1" spc="-5" dirty="0">
                <a:solidFill>
                  <a:srgbClr val="FF3300"/>
                </a:solidFill>
                <a:latin typeface="Arial"/>
                <a:cs typeface="Arial"/>
              </a:rPr>
              <a:t>Младший возраст  </a:t>
            </a:r>
            <a:r>
              <a:rPr sz="1600" b="1" i="1" spc="-5" dirty="0">
                <a:latin typeface="Arial"/>
                <a:cs typeface="Arial"/>
              </a:rPr>
              <a:t>Главная задача: </a:t>
            </a: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реально ограждать </a:t>
            </a:r>
            <a:r>
              <a:rPr sz="1600" b="1" dirty="0">
                <a:solidFill>
                  <a:srgbClr val="FFFF00"/>
                </a:solidFill>
                <a:latin typeface="Arial"/>
                <a:cs typeface="Arial"/>
              </a:rPr>
              <a:t>и  </a:t>
            </a: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предохранять детей</a:t>
            </a:r>
            <a:r>
              <a:rPr sz="1600" b="1" spc="-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00"/>
                </a:solidFill>
                <a:latin typeface="Arial"/>
                <a:cs typeface="Arial"/>
              </a:rPr>
              <a:t>от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зла, защищать</a:t>
            </a:r>
            <a:r>
              <a:rPr sz="1600" b="1" spc="-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их.</a:t>
            </a:r>
            <a:endParaRPr sz="1600">
              <a:latin typeface="Arial"/>
              <a:cs typeface="Arial"/>
            </a:endParaRPr>
          </a:p>
          <a:p>
            <a:pPr marL="12700" marR="760095">
              <a:lnSpc>
                <a:spcPct val="100000"/>
              </a:lnSpc>
            </a:pP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Важно воспитать </a:t>
            </a:r>
            <a:r>
              <a:rPr sz="1600" b="1" dirty="0">
                <a:solidFill>
                  <a:srgbClr val="FFFF00"/>
                </a:solidFill>
                <a:latin typeface="Arial"/>
                <a:cs typeface="Arial"/>
              </a:rPr>
              <a:t>у </a:t>
            </a: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ребенка чувство  доверия </a:t>
            </a:r>
            <a:r>
              <a:rPr sz="1600" b="1" dirty="0">
                <a:solidFill>
                  <a:srgbClr val="FFFF00"/>
                </a:solidFill>
                <a:latin typeface="Arial"/>
                <a:cs typeface="Arial"/>
              </a:rPr>
              <a:t>к </a:t>
            </a: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себе,</a:t>
            </a:r>
            <a:r>
              <a:rPr sz="1600" b="1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людям,</a:t>
            </a:r>
            <a:endParaRPr sz="1600">
              <a:latin typeface="Arial"/>
              <a:cs typeface="Arial"/>
            </a:endParaRPr>
          </a:p>
          <a:p>
            <a:pPr marL="12700" marR="1905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FFFF00"/>
                </a:solidFill>
                <a:latin typeface="Arial"/>
                <a:cs typeface="Arial"/>
              </a:rPr>
              <a:t>миру, </a:t>
            </a: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чувство собственного достоинства  </a:t>
            </a:r>
            <a:r>
              <a:rPr sz="1600" b="1" dirty="0">
                <a:solidFill>
                  <a:srgbClr val="FFFF00"/>
                </a:solidFill>
                <a:latin typeface="Arial"/>
                <a:cs typeface="Arial"/>
              </a:rPr>
              <a:t>и</a:t>
            </a:r>
            <a:r>
              <a:rPr sz="1600" b="1" spc="-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уверенности.</a:t>
            </a:r>
            <a:endParaRPr sz="1600">
              <a:latin typeface="Arial"/>
              <a:cs typeface="Arial"/>
            </a:endParaRPr>
          </a:p>
          <a:p>
            <a:pPr marL="12700" marR="993775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FFFF00"/>
                </a:solidFill>
                <a:latin typeface="Arial"/>
                <a:cs typeface="Arial"/>
              </a:rPr>
              <a:t>В </a:t>
            </a: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младшем возрасте необходимо  сформировать</a:t>
            </a:r>
            <a:r>
              <a:rPr sz="1600" b="1" spc="-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00"/>
                </a:solidFill>
                <a:latin typeface="Arial"/>
                <a:cs typeface="Arial"/>
              </a:rPr>
              <a:t>у</a:t>
            </a:r>
            <a:endParaRPr sz="1600">
              <a:latin typeface="Arial"/>
              <a:cs typeface="Arial"/>
            </a:endParaRPr>
          </a:p>
          <a:p>
            <a:pPr marL="12700" marR="817244" indent="-635">
              <a:lnSpc>
                <a:spcPct val="100000"/>
              </a:lnSpc>
            </a:pP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ребенка образ взрослого человека,  как</a:t>
            </a:r>
            <a:r>
              <a:rPr sz="1600" b="1" spc="-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справедливого,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20"/>
              </a:lnSpc>
              <a:spcBef>
                <a:spcPts val="5"/>
              </a:spcBef>
            </a:pP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доброго</a:t>
            </a:r>
            <a:r>
              <a:rPr sz="1600" b="1" spc="-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защитника.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2160"/>
              </a:lnSpc>
            </a:pPr>
            <a:r>
              <a:rPr sz="1800" b="1" i="1" dirty="0">
                <a:latin typeface="Arial"/>
                <a:cs typeface="Arial"/>
              </a:rPr>
              <a:t>Темы</a:t>
            </a:r>
            <a:r>
              <a:rPr sz="1800" b="1" i="1" spc="-9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ознакомления</a:t>
            </a:r>
            <a:endParaRPr sz="1800">
              <a:latin typeface="Arial"/>
              <a:cs typeface="Arial"/>
            </a:endParaRPr>
          </a:p>
          <a:p>
            <a:pPr marL="12700" marR="821055" indent="-635">
              <a:lnSpc>
                <a:spcPct val="100000"/>
              </a:lnSpc>
            </a:pPr>
            <a:r>
              <a:rPr sz="1800" b="1" i="1" spc="-5" dirty="0">
                <a:latin typeface="Arial"/>
                <a:cs typeface="Arial"/>
              </a:rPr>
              <a:t>детей </a:t>
            </a:r>
            <a:r>
              <a:rPr sz="1800" b="1" i="1" dirty="0">
                <a:latin typeface="Arial"/>
                <a:cs typeface="Arial"/>
              </a:rPr>
              <a:t>младшего </a:t>
            </a:r>
            <a:r>
              <a:rPr sz="1800" b="1" i="1" spc="-5" dirty="0">
                <a:latin typeface="Arial"/>
                <a:cs typeface="Arial"/>
              </a:rPr>
              <a:t>возраста с  </a:t>
            </a:r>
            <a:r>
              <a:rPr sz="1800" b="1" i="1" dirty="0">
                <a:latin typeface="Arial"/>
                <a:cs typeface="Arial"/>
              </a:rPr>
              <a:t>основами правового</a:t>
            </a:r>
            <a:r>
              <a:rPr sz="1800" b="1" i="1" spc="-6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сознания: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1" dirty="0">
                <a:solidFill>
                  <a:srgbClr val="FFFF00"/>
                </a:solidFill>
                <a:latin typeface="Arial"/>
                <a:cs typeface="Arial"/>
              </a:rPr>
              <a:t>"Я - </a:t>
            </a: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человек", </a:t>
            </a:r>
            <a:r>
              <a:rPr sz="1600" b="1" dirty="0">
                <a:solidFill>
                  <a:srgbClr val="FFFF00"/>
                </a:solidFill>
                <a:latin typeface="Arial"/>
                <a:cs typeface="Arial"/>
              </a:rPr>
              <a:t>« Мое </a:t>
            </a: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имя», </a:t>
            </a:r>
            <a:r>
              <a:rPr sz="1600" b="1" spc="5" dirty="0">
                <a:solidFill>
                  <a:srgbClr val="FFFF00"/>
                </a:solidFill>
                <a:latin typeface="Arial"/>
                <a:cs typeface="Arial"/>
              </a:rPr>
              <a:t>"Я </a:t>
            </a:r>
            <a:r>
              <a:rPr sz="1600" b="1" dirty="0">
                <a:solidFill>
                  <a:srgbClr val="FFFF00"/>
                </a:solidFill>
                <a:latin typeface="Arial"/>
                <a:cs typeface="Arial"/>
              </a:rPr>
              <a:t>и моя</a:t>
            </a:r>
            <a:r>
              <a:rPr sz="16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00"/>
                </a:solidFill>
                <a:latin typeface="Arial"/>
                <a:cs typeface="Arial"/>
              </a:rPr>
              <a:t>семья",</a:t>
            </a:r>
            <a:endParaRPr sz="1600">
              <a:latin typeface="Arial"/>
              <a:cs typeface="Arial"/>
            </a:endParaRPr>
          </a:p>
          <a:p>
            <a:pPr marL="12700" marR="129539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FFFF00"/>
                </a:solidFill>
                <a:latin typeface="Arial"/>
                <a:cs typeface="Arial"/>
              </a:rPr>
              <a:t>« </a:t>
            </a:r>
            <a:r>
              <a:rPr sz="1600" b="1" spc="5" dirty="0">
                <a:solidFill>
                  <a:srgbClr val="FFFF00"/>
                </a:solidFill>
                <a:latin typeface="Arial"/>
                <a:cs typeface="Arial"/>
              </a:rPr>
              <a:t>Я </a:t>
            </a:r>
            <a:r>
              <a:rPr sz="1600" b="1" dirty="0">
                <a:solidFill>
                  <a:srgbClr val="FFFF00"/>
                </a:solidFill>
                <a:latin typeface="Arial"/>
                <a:cs typeface="Arial"/>
              </a:rPr>
              <a:t>и мои </a:t>
            </a: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игрушки", </a:t>
            </a:r>
            <a:r>
              <a:rPr sz="1600" b="1" dirty="0">
                <a:solidFill>
                  <a:srgbClr val="FFFF00"/>
                </a:solidFill>
                <a:latin typeface="Arial"/>
                <a:cs typeface="Arial"/>
              </a:rPr>
              <a:t>"Я и </a:t>
            </a: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люди на Земле",  </a:t>
            </a:r>
            <a:r>
              <a:rPr sz="1600" b="1" dirty="0">
                <a:solidFill>
                  <a:srgbClr val="FFFF00"/>
                </a:solidFill>
                <a:latin typeface="Arial"/>
                <a:cs typeface="Arial"/>
              </a:rPr>
              <a:t>"Я и мои</a:t>
            </a:r>
            <a:r>
              <a:rPr sz="1600" b="1" spc="-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00"/>
                </a:solidFill>
                <a:latin typeface="Arial"/>
                <a:cs typeface="Arial"/>
              </a:rPr>
              <a:t>права".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76939" y="1369949"/>
            <a:ext cx="4267200" cy="5257800"/>
          </a:xfrm>
          <a:custGeom>
            <a:avLst/>
            <a:gdLst/>
            <a:ahLst/>
            <a:cxnLst/>
            <a:rect l="l" t="t" r="r" b="b"/>
            <a:pathLst>
              <a:path w="4267200" h="5257800">
                <a:moveTo>
                  <a:pt x="0" y="0"/>
                </a:moveTo>
                <a:lnTo>
                  <a:pt x="0" y="5257800"/>
                </a:lnTo>
                <a:lnTo>
                  <a:pt x="4267199" y="5257800"/>
                </a:lnTo>
                <a:lnTo>
                  <a:pt x="4267199" y="0"/>
                </a:lnTo>
                <a:lnTo>
                  <a:pt x="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55819" y="1456410"/>
            <a:ext cx="4071620" cy="50825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852169">
              <a:lnSpc>
                <a:spcPts val="24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3300"/>
                </a:solidFill>
                <a:latin typeface="Arial"/>
                <a:cs typeface="Arial"/>
              </a:rPr>
              <a:t>Старший</a:t>
            </a:r>
            <a:r>
              <a:rPr sz="2000" b="1" spc="-6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Arial"/>
                <a:cs typeface="Arial"/>
              </a:rPr>
              <a:t>возраст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160"/>
              </a:lnSpc>
            </a:pPr>
            <a:r>
              <a:rPr sz="1800" b="1" i="1" dirty="0">
                <a:solidFill>
                  <a:srgbClr val="CC0065"/>
                </a:solidFill>
                <a:latin typeface="Arial"/>
                <a:cs typeface="Arial"/>
              </a:rPr>
              <a:t>Главная </a:t>
            </a:r>
            <a:r>
              <a:rPr sz="1800" b="1" i="1" spc="-5" dirty="0">
                <a:solidFill>
                  <a:srgbClr val="CC0065"/>
                </a:solidFill>
                <a:latin typeface="Arial"/>
                <a:cs typeface="Arial"/>
              </a:rPr>
              <a:t>задача: </a:t>
            </a:r>
            <a:r>
              <a:rPr sz="1600" b="1" spc="-5" dirty="0">
                <a:latin typeface="Arial"/>
                <a:cs typeface="Arial"/>
              </a:rPr>
              <a:t>знакомство детей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с</a:t>
            </a:r>
            <a:endParaRPr sz="1600">
              <a:latin typeface="Arial"/>
              <a:cs typeface="Arial"/>
            </a:endParaRPr>
          </a:p>
          <a:p>
            <a:pPr marL="13335" marR="5080">
              <a:lnSpc>
                <a:spcPct val="100000"/>
              </a:lnSpc>
              <a:spcBef>
                <a:spcPts val="20"/>
              </a:spcBef>
            </a:pPr>
            <a:r>
              <a:rPr sz="1600" b="1" spc="-5" dirty="0">
                <a:latin typeface="Arial"/>
                <a:cs typeface="Arial"/>
              </a:rPr>
              <a:t>правовыми документами, </a:t>
            </a:r>
            <a:r>
              <a:rPr sz="1600" b="1" dirty="0">
                <a:latin typeface="Arial"/>
                <a:cs typeface="Arial"/>
              </a:rPr>
              <a:t>с </a:t>
            </a:r>
            <a:r>
              <a:rPr sz="1600" b="1" spc="-5" dirty="0">
                <a:latin typeface="Arial"/>
                <a:cs typeface="Arial"/>
              </a:rPr>
              <a:t>основными  правами </a:t>
            </a:r>
            <a:r>
              <a:rPr sz="1600" b="1" dirty="0">
                <a:latin typeface="Arial"/>
                <a:cs typeface="Arial"/>
              </a:rPr>
              <a:t>и </a:t>
            </a:r>
            <a:r>
              <a:rPr sz="1600" b="1" spc="-5" dirty="0">
                <a:latin typeface="Arial"/>
                <a:cs typeface="Arial"/>
              </a:rPr>
              <a:t>свободами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человека.</a:t>
            </a:r>
            <a:endParaRPr sz="1600">
              <a:latin typeface="Arial"/>
              <a:cs typeface="Arial"/>
            </a:endParaRPr>
          </a:p>
          <a:p>
            <a:pPr marL="12700" marR="923290">
              <a:lnSpc>
                <a:spcPts val="2170"/>
              </a:lnSpc>
              <a:spcBef>
                <a:spcPts val="50"/>
              </a:spcBef>
            </a:pPr>
            <a:r>
              <a:rPr sz="1800" b="1" i="1" dirty="0">
                <a:solidFill>
                  <a:srgbClr val="CC009A"/>
                </a:solidFill>
                <a:latin typeface="Arial"/>
                <a:cs typeface="Arial"/>
              </a:rPr>
              <a:t>Темы ознакомления</a:t>
            </a:r>
            <a:r>
              <a:rPr sz="1800" b="1" i="1" spc="-70" dirty="0">
                <a:solidFill>
                  <a:srgbClr val="CC009A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C009A"/>
                </a:solidFill>
                <a:latin typeface="Arial"/>
                <a:cs typeface="Arial"/>
              </a:rPr>
              <a:t>детей  с</a:t>
            </a:r>
            <a:r>
              <a:rPr sz="1800" b="1" i="1" spc="-65" dirty="0">
                <a:solidFill>
                  <a:srgbClr val="CC009A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C009A"/>
                </a:solidFill>
                <a:latin typeface="Arial"/>
                <a:cs typeface="Arial"/>
              </a:rPr>
              <a:t>основами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85"/>
              </a:lnSpc>
            </a:pPr>
            <a:r>
              <a:rPr sz="1800" b="1" i="1" spc="-5" dirty="0">
                <a:solidFill>
                  <a:srgbClr val="CC009A"/>
                </a:solidFill>
                <a:latin typeface="Arial"/>
                <a:cs typeface="Arial"/>
              </a:rPr>
              <a:t>правового</a:t>
            </a:r>
            <a:r>
              <a:rPr sz="1800" b="1" i="1" spc="-85" dirty="0">
                <a:solidFill>
                  <a:srgbClr val="CC009A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CC009A"/>
                </a:solidFill>
                <a:latin typeface="Arial"/>
                <a:cs typeface="Arial"/>
              </a:rPr>
              <a:t>сознания:</a:t>
            </a:r>
            <a:endParaRPr sz="1800">
              <a:latin typeface="Arial"/>
              <a:cs typeface="Arial"/>
            </a:endParaRPr>
          </a:p>
          <a:p>
            <a:pPr marL="240665" marR="531495" indent="-227965">
              <a:lnSpc>
                <a:spcPct val="100000"/>
              </a:lnSpc>
              <a:spcBef>
                <a:spcPts val="20"/>
              </a:spcBef>
              <a:buClr>
                <a:srgbClr val="010000"/>
              </a:buClr>
              <a:buFont typeface="Arial"/>
              <a:buChar char="•"/>
              <a:tabLst>
                <a:tab pos="141605" algn="l"/>
              </a:tabLst>
            </a:pPr>
            <a:r>
              <a:rPr sz="1600" b="1" spc="-5" dirty="0">
                <a:latin typeface="Arial"/>
                <a:cs typeface="Arial"/>
              </a:rPr>
              <a:t>"Знакомство </a:t>
            </a:r>
            <a:r>
              <a:rPr sz="1600" b="1" dirty="0">
                <a:latin typeface="Arial"/>
                <a:cs typeface="Arial"/>
              </a:rPr>
              <a:t>с </a:t>
            </a:r>
            <a:r>
              <a:rPr sz="1600" b="1" spc="-5" dirty="0">
                <a:latin typeface="Arial"/>
                <a:cs typeface="Arial"/>
              </a:rPr>
              <a:t>Декларацией прав  человека",</a:t>
            </a:r>
            <a:endParaRPr sz="1600">
              <a:latin typeface="Arial"/>
              <a:cs typeface="Arial"/>
            </a:endParaRPr>
          </a:p>
          <a:p>
            <a:pPr marL="140335" indent="-127635">
              <a:lnSpc>
                <a:spcPct val="100000"/>
              </a:lnSpc>
              <a:spcBef>
                <a:spcPts val="5"/>
              </a:spcBef>
              <a:buClr>
                <a:srgbClr val="010000"/>
              </a:buClr>
              <a:buFont typeface="Arial"/>
              <a:buChar char="•"/>
              <a:tabLst>
                <a:tab pos="140970" algn="l"/>
              </a:tabLst>
            </a:pPr>
            <a:r>
              <a:rPr sz="1600" b="1" dirty="0">
                <a:latin typeface="Arial"/>
                <a:cs typeface="Arial"/>
              </a:rPr>
              <a:t>"Право </a:t>
            </a:r>
            <a:r>
              <a:rPr sz="1600" b="1" spc="-5" dirty="0">
                <a:latin typeface="Arial"/>
                <a:cs typeface="Arial"/>
              </a:rPr>
              <a:t>на </a:t>
            </a:r>
            <a:r>
              <a:rPr sz="1600" b="1" dirty="0">
                <a:latin typeface="Arial"/>
                <a:cs typeface="Arial"/>
              </a:rPr>
              <a:t>жизнь, </a:t>
            </a:r>
            <a:r>
              <a:rPr sz="1600" b="1" spc="-5" dirty="0">
                <a:latin typeface="Arial"/>
                <a:cs typeface="Arial"/>
              </a:rPr>
              <a:t>свободу,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семью",</a:t>
            </a:r>
            <a:endParaRPr sz="1600">
              <a:latin typeface="Arial"/>
              <a:cs typeface="Arial"/>
            </a:endParaRPr>
          </a:p>
          <a:p>
            <a:pPr marL="183515" marR="716280" indent="-170815">
              <a:lnSpc>
                <a:spcPct val="100000"/>
              </a:lnSpc>
              <a:spcBef>
                <a:spcPts val="5"/>
              </a:spcBef>
              <a:buClr>
                <a:srgbClr val="010000"/>
              </a:buClr>
              <a:buFont typeface="Arial"/>
              <a:buChar char="•"/>
              <a:tabLst>
                <a:tab pos="140970" algn="l"/>
              </a:tabLst>
            </a:pPr>
            <a:r>
              <a:rPr sz="1600" b="1" dirty="0">
                <a:latin typeface="Arial"/>
                <a:cs typeface="Arial"/>
              </a:rPr>
              <a:t>"Право </a:t>
            </a:r>
            <a:r>
              <a:rPr sz="1600" b="1" spc="-5" dirty="0">
                <a:latin typeface="Arial"/>
                <a:cs typeface="Arial"/>
              </a:rPr>
              <a:t>на </a:t>
            </a:r>
            <a:r>
              <a:rPr sz="1600" b="1" dirty="0">
                <a:latin typeface="Arial"/>
                <a:cs typeface="Arial"/>
              </a:rPr>
              <a:t>жилье, пищу,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личное  имущество",</a:t>
            </a:r>
            <a:endParaRPr sz="1600">
              <a:latin typeface="Arial"/>
              <a:cs typeface="Arial"/>
            </a:endParaRPr>
          </a:p>
          <a:p>
            <a:pPr marL="297180" marR="36830" indent="-284480">
              <a:lnSpc>
                <a:spcPct val="100000"/>
              </a:lnSpc>
              <a:spcBef>
                <a:spcPts val="5"/>
              </a:spcBef>
              <a:buClr>
                <a:srgbClr val="010000"/>
              </a:buClr>
              <a:buFont typeface="Arial"/>
              <a:buChar char="•"/>
              <a:tabLst>
                <a:tab pos="140970" algn="l"/>
              </a:tabLst>
            </a:pPr>
            <a:r>
              <a:rPr sz="1600" b="1" dirty="0">
                <a:latin typeface="Arial"/>
                <a:cs typeface="Arial"/>
              </a:rPr>
              <a:t>"Право </a:t>
            </a:r>
            <a:r>
              <a:rPr sz="1600" b="1" spc="-5" dirty="0">
                <a:latin typeface="Arial"/>
                <a:cs typeface="Arial"/>
              </a:rPr>
              <a:t>на </a:t>
            </a:r>
            <a:r>
              <a:rPr sz="1600" b="1" dirty="0">
                <a:latin typeface="Arial"/>
                <a:cs typeface="Arial"/>
              </a:rPr>
              <a:t>защиту, </a:t>
            </a:r>
            <a:r>
              <a:rPr sz="1600" b="1" spc="-5" dirty="0">
                <a:latin typeface="Arial"/>
                <a:cs typeface="Arial"/>
              </a:rPr>
              <a:t>любовь, внимание,  </a:t>
            </a:r>
            <a:r>
              <a:rPr sz="1600" b="1" dirty="0">
                <a:latin typeface="Arial"/>
                <a:cs typeface="Arial"/>
              </a:rPr>
              <a:t>заботу,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помощь",</a:t>
            </a:r>
            <a:endParaRPr sz="1600">
              <a:latin typeface="Arial"/>
              <a:cs typeface="Arial"/>
            </a:endParaRPr>
          </a:p>
          <a:p>
            <a:pPr marL="12700" marR="338455">
              <a:lnSpc>
                <a:spcPct val="100000"/>
              </a:lnSpc>
              <a:spcBef>
                <a:spcPts val="5"/>
              </a:spcBef>
              <a:buClr>
                <a:srgbClr val="010000"/>
              </a:buClr>
              <a:buFont typeface="Arial"/>
              <a:buChar char="•"/>
              <a:tabLst>
                <a:tab pos="198120" algn="l"/>
              </a:tabLst>
            </a:pPr>
            <a:r>
              <a:rPr sz="1600" b="1" spc="-5" dirty="0">
                <a:latin typeface="Arial"/>
                <a:cs typeface="Arial"/>
              </a:rPr>
              <a:t>"Право на медицинскую помощь </a:t>
            </a:r>
            <a:r>
              <a:rPr sz="1600" b="1" dirty="0">
                <a:latin typeface="Arial"/>
                <a:cs typeface="Arial"/>
              </a:rPr>
              <a:t>и  </a:t>
            </a:r>
            <a:r>
              <a:rPr sz="1600" b="1" spc="-5" dirty="0">
                <a:latin typeface="Arial"/>
                <a:cs typeface="Arial"/>
              </a:rPr>
              <a:t>охрану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здоровья",</a:t>
            </a:r>
            <a:endParaRPr sz="1600">
              <a:latin typeface="Arial"/>
              <a:cs typeface="Arial"/>
            </a:endParaRPr>
          </a:p>
          <a:p>
            <a:pPr marL="255270" indent="-242570">
              <a:lnSpc>
                <a:spcPct val="100000"/>
              </a:lnSpc>
              <a:spcBef>
                <a:spcPts val="5"/>
              </a:spcBef>
              <a:buClr>
                <a:srgbClr val="010000"/>
              </a:buClr>
              <a:buFont typeface="Arial"/>
              <a:buChar char="•"/>
              <a:tabLst>
                <a:tab pos="255270" algn="l"/>
                <a:tab pos="255904" algn="l"/>
              </a:tabLst>
            </a:pPr>
            <a:r>
              <a:rPr sz="1600" b="1" spc="-5" dirty="0">
                <a:latin typeface="Arial"/>
                <a:cs typeface="Arial"/>
              </a:rPr>
              <a:t>"Защита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детей",</a:t>
            </a:r>
            <a:endParaRPr sz="1600">
              <a:latin typeface="Arial"/>
              <a:cs typeface="Arial"/>
            </a:endParaRPr>
          </a:p>
          <a:p>
            <a:pPr marL="297815" marR="560705" indent="-284480">
              <a:lnSpc>
                <a:spcPct val="100000"/>
              </a:lnSpc>
              <a:buClr>
                <a:srgbClr val="010000"/>
              </a:buClr>
              <a:buFont typeface="Arial"/>
              <a:buChar char="•"/>
              <a:tabLst>
                <a:tab pos="141605" algn="l"/>
              </a:tabLst>
            </a:pPr>
            <a:r>
              <a:rPr sz="1600" b="1" spc="-5" dirty="0">
                <a:latin typeface="Arial"/>
                <a:cs typeface="Arial"/>
              </a:rPr>
              <a:t>"Право на дружбу </a:t>
            </a:r>
            <a:r>
              <a:rPr sz="1600" b="1" dirty="0">
                <a:latin typeface="Arial"/>
                <a:cs typeface="Arial"/>
              </a:rPr>
              <a:t>и </a:t>
            </a:r>
            <a:r>
              <a:rPr sz="1600" b="1" spc="-5" dirty="0">
                <a:latin typeface="Arial"/>
                <a:cs typeface="Arial"/>
              </a:rPr>
              <a:t>собственное  мнение",</a:t>
            </a:r>
            <a:endParaRPr sz="1600">
              <a:latin typeface="Arial"/>
              <a:cs typeface="Arial"/>
            </a:endParaRPr>
          </a:p>
          <a:p>
            <a:pPr marL="198120" indent="-185420">
              <a:lnSpc>
                <a:spcPct val="100000"/>
              </a:lnSpc>
              <a:spcBef>
                <a:spcPts val="5"/>
              </a:spcBef>
              <a:buClr>
                <a:srgbClr val="010000"/>
              </a:buClr>
              <a:buFont typeface="Arial"/>
              <a:buChar char="•"/>
              <a:tabLst>
                <a:tab pos="198755" algn="l"/>
              </a:tabLst>
            </a:pPr>
            <a:r>
              <a:rPr sz="1600" b="1" dirty="0">
                <a:latin typeface="Arial"/>
                <a:cs typeface="Arial"/>
              </a:rPr>
              <a:t>"Я и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общество".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17398"/>
            <a:ext cx="9140952" cy="5196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215" y="0"/>
            <a:ext cx="8901876" cy="5146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" y="5448172"/>
            <a:ext cx="6409931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0083" y="5676772"/>
            <a:ext cx="2731007" cy="102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5912992"/>
            <a:ext cx="7594853" cy="522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94993" y="5874892"/>
            <a:ext cx="1546225" cy="161290"/>
          </a:xfrm>
          <a:custGeom>
            <a:avLst/>
            <a:gdLst/>
            <a:ahLst/>
            <a:cxnLst/>
            <a:rect l="l" t="t" r="r" b="b"/>
            <a:pathLst>
              <a:path w="1546225" h="161289">
                <a:moveTo>
                  <a:pt x="1546098" y="76200"/>
                </a:moveTo>
                <a:lnTo>
                  <a:pt x="1546098" y="0"/>
                </a:lnTo>
                <a:lnTo>
                  <a:pt x="0" y="38100"/>
                </a:lnTo>
                <a:lnTo>
                  <a:pt x="0" y="160782"/>
                </a:lnTo>
                <a:lnTo>
                  <a:pt x="1546098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45619" y="6054725"/>
            <a:ext cx="3395979" cy="314325"/>
          </a:xfrm>
          <a:custGeom>
            <a:avLst/>
            <a:gdLst/>
            <a:ahLst/>
            <a:cxnLst/>
            <a:rect l="l" t="t" r="r" b="b"/>
            <a:pathLst>
              <a:path w="3395979" h="314325">
                <a:moveTo>
                  <a:pt x="3395472" y="0"/>
                </a:moveTo>
                <a:lnTo>
                  <a:pt x="0" y="247650"/>
                </a:lnTo>
                <a:lnTo>
                  <a:pt x="0" y="313944"/>
                </a:lnTo>
                <a:lnTo>
                  <a:pt x="3395472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314" rIns="0" bIns="0" rtlCol="0">
            <a:spAutoFit/>
          </a:bodyPr>
          <a:lstStyle/>
          <a:p>
            <a:pPr marL="1078865">
              <a:lnSpc>
                <a:spcPct val="100000"/>
              </a:lnSpc>
            </a:pPr>
            <a:r>
              <a:rPr spc="-5" dirty="0">
                <a:solidFill>
                  <a:srgbClr val="FF65CC"/>
                </a:solidFill>
              </a:rPr>
              <a:t>Работа </a:t>
            </a:r>
            <a:r>
              <a:rPr dirty="0">
                <a:solidFill>
                  <a:srgbClr val="FF65CC"/>
                </a:solidFill>
              </a:rPr>
              <a:t>с</a:t>
            </a:r>
            <a:r>
              <a:rPr spc="-80" dirty="0">
                <a:solidFill>
                  <a:srgbClr val="FF65CC"/>
                </a:solidFill>
              </a:rPr>
              <a:t> </a:t>
            </a:r>
            <a:r>
              <a:rPr spc="-5" dirty="0">
                <a:solidFill>
                  <a:srgbClr val="FF65CC"/>
                </a:solidFill>
              </a:rPr>
              <a:t>родителями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17524" y="1071244"/>
            <a:ext cx="6871970" cy="3297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5088255" algn="l"/>
              </a:tabLst>
            </a:pPr>
            <a:r>
              <a:rPr sz="2400" b="1" spc="-5" dirty="0">
                <a:solidFill>
                  <a:srgbClr val="2EE03F"/>
                </a:solidFill>
                <a:latin typeface="Arial"/>
                <a:cs typeface="Arial"/>
              </a:rPr>
              <a:t>Как бы серьезно </a:t>
            </a:r>
            <a:r>
              <a:rPr sz="2400" b="1" dirty="0">
                <a:solidFill>
                  <a:srgbClr val="2EE03F"/>
                </a:solidFill>
                <a:latin typeface="Arial"/>
                <a:cs typeface="Arial"/>
              </a:rPr>
              <a:t>ни </a:t>
            </a:r>
            <a:r>
              <a:rPr sz="2400" b="1" spc="-5" dirty="0">
                <a:solidFill>
                  <a:srgbClr val="2EE03F"/>
                </a:solidFill>
                <a:latin typeface="Arial"/>
                <a:cs typeface="Arial"/>
              </a:rPr>
              <a:t>продумывались формы  правового воспитания детей </a:t>
            </a:r>
            <a:r>
              <a:rPr sz="2400" b="1" dirty="0">
                <a:solidFill>
                  <a:srgbClr val="2EE03F"/>
                </a:solidFill>
                <a:latin typeface="Arial"/>
                <a:cs typeface="Arial"/>
              </a:rPr>
              <a:t>в </a:t>
            </a:r>
            <a:r>
              <a:rPr sz="2400" b="1" spc="-10" dirty="0">
                <a:solidFill>
                  <a:srgbClr val="2EE03F"/>
                </a:solidFill>
                <a:latin typeface="Arial"/>
                <a:cs typeface="Arial"/>
              </a:rPr>
              <a:t>дошкольных  </a:t>
            </a:r>
            <a:r>
              <a:rPr sz="2400" b="1" dirty="0">
                <a:solidFill>
                  <a:srgbClr val="2EE03F"/>
                </a:solidFill>
                <a:latin typeface="Arial"/>
                <a:cs typeface="Arial"/>
              </a:rPr>
              <a:t>образовательных</a:t>
            </a:r>
            <a:r>
              <a:rPr sz="2400" b="1" spc="10" dirty="0">
                <a:solidFill>
                  <a:srgbClr val="2EE03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EE03F"/>
                </a:solidFill>
                <a:latin typeface="Arial"/>
                <a:cs typeface="Arial"/>
              </a:rPr>
              <a:t>учреждениях,	какой</a:t>
            </a:r>
            <a:r>
              <a:rPr sz="2400" b="1" spc="-100" dirty="0">
                <a:solidFill>
                  <a:srgbClr val="2EE03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EE03F"/>
                </a:solidFill>
                <a:latin typeface="Arial"/>
                <a:cs typeface="Arial"/>
              </a:rPr>
              <a:t>бы  высокой ни была </a:t>
            </a:r>
            <a:r>
              <a:rPr sz="2400" b="1" spc="-5" dirty="0">
                <a:solidFill>
                  <a:srgbClr val="2EE03F"/>
                </a:solidFill>
                <a:latin typeface="Arial"/>
                <a:cs typeface="Arial"/>
              </a:rPr>
              <a:t>квалификация работников  </a:t>
            </a:r>
            <a:r>
              <a:rPr sz="2400" b="1" dirty="0">
                <a:solidFill>
                  <a:srgbClr val="2EE03F"/>
                </a:solidFill>
                <a:latin typeface="Arial"/>
                <a:cs typeface="Arial"/>
              </a:rPr>
              <a:t>дошкольного </a:t>
            </a:r>
            <a:r>
              <a:rPr sz="2400" b="1" spc="-5" dirty="0">
                <a:solidFill>
                  <a:srgbClr val="2EE03F"/>
                </a:solidFill>
                <a:latin typeface="Arial"/>
                <a:cs typeface="Arial"/>
              </a:rPr>
              <a:t>учреждения, невозможно  </a:t>
            </a:r>
            <a:r>
              <a:rPr sz="2400" b="1" dirty="0">
                <a:solidFill>
                  <a:srgbClr val="2EE03F"/>
                </a:solidFill>
                <a:latin typeface="Arial"/>
                <a:cs typeface="Arial"/>
              </a:rPr>
              <a:t>достигнуть поставленной цели без  </a:t>
            </a:r>
            <a:r>
              <a:rPr sz="2400" b="1" spc="-5" dirty="0">
                <a:solidFill>
                  <a:srgbClr val="2EE03F"/>
                </a:solidFill>
                <a:latin typeface="Arial"/>
                <a:cs typeface="Arial"/>
              </a:rPr>
              <a:t>постоянной поддержки </a:t>
            </a:r>
            <a:r>
              <a:rPr sz="2400" b="1" dirty="0">
                <a:solidFill>
                  <a:srgbClr val="2EE03F"/>
                </a:solidFill>
                <a:latin typeface="Arial"/>
                <a:cs typeface="Arial"/>
              </a:rPr>
              <a:t>и</a:t>
            </a:r>
            <a:r>
              <a:rPr sz="2400" b="1" spc="-100" dirty="0">
                <a:solidFill>
                  <a:srgbClr val="2EE03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EE03F"/>
                </a:solidFill>
                <a:latin typeface="Arial"/>
                <a:cs typeface="Arial"/>
              </a:rPr>
              <a:t>активного</a:t>
            </a:r>
            <a:endParaRPr sz="2400">
              <a:latin typeface="Arial"/>
              <a:cs typeface="Arial"/>
            </a:endParaRPr>
          </a:p>
          <a:p>
            <a:pPr marL="13970" marR="1816735" indent="83820">
              <a:lnSpc>
                <a:spcPts val="2870"/>
              </a:lnSpc>
              <a:spcBef>
                <a:spcPts val="95"/>
              </a:spcBef>
            </a:pPr>
            <a:r>
              <a:rPr sz="2400" b="1" dirty="0">
                <a:solidFill>
                  <a:srgbClr val="2EE03F"/>
                </a:solidFill>
                <a:latin typeface="Arial"/>
                <a:cs typeface="Arial"/>
              </a:rPr>
              <a:t>участия родителей в  правовоспитательном</a:t>
            </a:r>
            <a:r>
              <a:rPr sz="2400" b="1" spc="-70" dirty="0">
                <a:solidFill>
                  <a:srgbClr val="2EE03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EE03F"/>
                </a:solidFill>
                <a:latin typeface="Arial"/>
                <a:cs typeface="Arial"/>
              </a:rPr>
              <a:t>процессе.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105539" y="4494148"/>
            <a:ext cx="3048000" cy="19050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76583" y="4465192"/>
            <a:ext cx="3105150" cy="1962150"/>
          </a:xfrm>
          <a:custGeom>
            <a:avLst/>
            <a:gdLst/>
            <a:ahLst/>
            <a:cxnLst/>
            <a:rect l="l" t="t" r="r" b="b"/>
            <a:pathLst>
              <a:path w="3105150" h="1962150">
                <a:moveTo>
                  <a:pt x="0" y="1962150"/>
                </a:moveTo>
                <a:lnTo>
                  <a:pt x="0" y="0"/>
                </a:lnTo>
                <a:lnTo>
                  <a:pt x="3105150" y="0"/>
                </a:lnTo>
                <a:lnTo>
                  <a:pt x="3105150" y="1962150"/>
                </a:lnTo>
                <a:lnTo>
                  <a:pt x="0" y="1962150"/>
                </a:lnTo>
                <a:close/>
              </a:path>
            </a:pathLst>
          </a:custGeom>
          <a:ln w="5715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17398"/>
            <a:ext cx="9140952" cy="5196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215" y="0"/>
            <a:ext cx="8901876" cy="5146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" y="5448172"/>
            <a:ext cx="6409931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0083" y="5676772"/>
            <a:ext cx="2731007" cy="102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5912992"/>
            <a:ext cx="7594853" cy="522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94993" y="5874892"/>
            <a:ext cx="1546225" cy="161290"/>
          </a:xfrm>
          <a:custGeom>
            <a:avLst/>
            <a:gdLst/>
            <a:ahLst/>
            <a:cxnLst/>
            <a:rect l="l" t="t" r="r" b="b"/>
            <a:pathLst>
              <a:path w="1546225" h="161289">
                <a:moveTo>
                  <a:pt x="1546098" y="76200"/>
                </a:moveTo>
                <a:lnTo>
                  <a:pt x="1546098" y="0"/>
                </a:lnTo>
                <a:lnTo>
                  <a:pt x="0" y="38100"/>
                </a:lnTo>
                <a:lnTo>
                  <a:pt x="0" y="160782"/>
                </a:lnTo>
                <a:lnTo>
                  <a:pt x="1546098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45619" y="6054725"/>
            <a:ext cx="3395979" cy="314325"/>
          </a:xfrm>
          <a:custGeom>
            <a:avLst/>
            <a:gdLst/>
            <a:ahLst/>
            <a:cxnLst/>
            <a:rect l="l" t="t" r="r" b="b"/>
            <a:pathLst>
              <a:path w="3395979" h="314325">
                <a:moveTo>
                  <a:pt x="3395472" y="0"/>
                </a:moveTo>
                <a:lnTo>
                  <a:pt x="0" y="247650"/>
                </a:lnTo>
                <a:lnTo>
                  <a:pt x="0" y="313944"/>
                </a:lnTo>
                <a:lnTo>
                  <a:pt x="3395472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0256" rIns="0" bIns="0" rtlCol="0">
            <a:spAutoFit/>
          </a:bodyPr>
          <a:lstStyle/>
          <a:p>
            <a:pPr marL="1585595">
              <a:lnSpc>
                <a:spcPct val="100000"/>
              </a:lnSpc>
            </a:pPr>
            <a:r>
              <a:rPr sz="3600" i="1" dirty="0">
                <a:solidFill>
                  <a:srgbClr val="FF0065"/>
                </a:solidFill>
                <a:latin typeface="Arial"/>
                <a:cs typeface="Arial"/>
              </a:rPr>
              <a:t>Факторы</a:t>
            </a:r>
            <a:r>
              <a:rPr sz="3600" i="1" spc="-105" dirty="0">
                <a:solidFill>
                  <a:srgbClr val="FF0065"/>
                </a:solidFill>
                <a:latin typeface="Arial"/>
                <a:cs typeface="Arial"/>
              </a:rPr>
              <a:t> </a:t>
            </a:r>
            <a:r>
              <a:rPr sz="3600" i="1" dirty="0">
                <a:solidFill>
                  <a:srgbClr val="FF0065"/>
                </a:solidFill>
                <a:latin typeface="Arial"/>
                <a:cs typeface="Arial"/>
              </a:rPr>
              <a:t>риска</a:t>
            </a:r>
            <a:endParaRPr sz="3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2401" y="1416176"/>
            <a:ext cx="8009255" cy="3667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0980" marR="198755" indent="-676275">
              <a:lnSpc>
                <a:spcPct val="100000"/>
              </a:lnSpc>
              <a:buChar char="-"/>
              <a:tabLst>
                <a:tab pos="970280" algn="l"/>
              </a:tabLst>
            </a:pPr>
            <a:r>
              <a:rPr sz="2000" b="1" spc="-5" dirty="0">
                <a:solidFill>
                  <a:srgbClr val="65FF33"/>
                </a:solidFill>
                <a:latin typeface="Arial"/>
                <a:cs typeface="Arial"/>
              </a:rPr>
              <a:t>неполные и многодетные семьи, семьи с </a:t>
            </a:r>
            <a:r>
              <a:rPr sz="2000" b="1" spc="-10" dirty="0">
                <a:solidFill>
                  <a:srgbClr val="65FF33"/>
                </a:solidFill>
                <a:latin typeface="Arial"/>
                <a:cs typeface="Arial"/>
              </a:rPr>
              <a:t>приемными  </a:t>
            </a:r>
            <a:r>
              <a:rPr sz="2000" b="1" spc="-5" dirty="0">
                <a:solidFill>
                  <a:srgbClr val="65FF33"/>
                </a:solidFill>
                <a:latin typeface="Arial"/>
                <a:cs typeface="Arial"/>
              </a:rPr>
              <a:t>детьми, с наличием отчимов и</a:t>
            </a:r>
            <a:r>
              <a:rPr sz="2000" b="1" spc="-30" dirty="0">
                <a:solidFill>
                  <a:srgbClr val="65FF3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65FF33"/>
                </a:solidFill>
                <a:latin typeface="Arial"/>
                <a:cs typeface="Arial"/>
              </a:rPr>
              <a:t>мачех;</a:t>
            </a:r>
            <a:endParaRPr sz="2000">
              <a:latin typeface="Arial"/>
              <a:cs typeface="Arial"/>
            </a:endParaRPr>
          </a:p>
          <a:p>
            <a:pPr marL="1241425" lvl="1" indent="-154940">
              <a:lnSpc>
                <a:spcPct val="100000"/>
              </a:lnSpc>
              <a:buChar char="-"/>
              <a:tabLst>
                <a:tab pos="1242060" algn="l"/>
              </a:tabLst>
            </a:pPr>
            <a:r>
              <a:rPr sz="2000" b="1" spc="-5" dirty="0">
                <a:solidFill>
                  <a:srgbClr val="65FF33"/>
                </a:solidFill>
                <a:latin typeface="Arial"/>
                <a:cs typeface="Arial"/>
              </a:rPr>
              <a:t>присутствие в семье больного</a:t>
            </a:r>
            <a:r>
              <a:rPr sz="2000" b="1" spc="45" dirty="0">
                <a:solidFill>
                  <a:srgbClr val="65FF3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65FF33"/>
                </a:solidFill>
                <a:latin typeface="Arial"/>
                <a:cs typeface="Arial"/>
              </a:rPr>
              <a:t>алкоголизмом</a:t>
            </a:r>
            <a:endParaRPr sz="2000">
              <a:latin typeface="Arial"/>
              <a:cs typeface="Arial"/>
            </a:endParaRPr>
          </a:p>
          <a:p>
            <a:pPr marR="207010" algn="ctr">
              <a:lnSpc>
                <a:spcPct val="100000"/>
              </a:lnSpc>
            </a:pPr>
            <a:r>
              <a:rPr sz="2000" b="1" spc="-5" dirty="0">
                <a:solidFill>
                  <a:srgbClr val="65FF33"/>
                </a:solidFill>
                <a:latin typeface="Arial"/>
                <a:cs typeface="Arial"/>
              </a:rPr>
              <a:t>(наркоманией) или вернувшегося из мест лишения</a:t>
            </a:r>
            <a:r>
              <a:rPr sz="2000" b="1" spc="70" dirty="0">
                <a:solidFill>
                  <a:srgbClr val="65FF3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65FF33"/>
                </a:solidFill>
                <a:latin typeface="Arial"/>
                <a:cs typeface="Arial"/>
              </a:rPr>
              <a:t>свободы;</a:t>
            </a:r>
            <a:endParaRPr sz="2000">
              <a:latin typeface="Arial"/>
              <a:cs typeface="Arial"/>
            </a:endParaRPr>
          </a:p>
          <a:p>
            <a:pPr marL="1581785" marR="135890" lvl="2" indent="-154940">
              <a:lnSpc>
                <a:spcPct val="100000"/>
              </a:lnSpc>
              <a:buChar char="-"/>
              <a:tabLst>
                <a:tab pos="1582420" algn="l"/>
              </a:tabLst>
            </a:pPr>
            <a:r>
              <a:rPr sz="2000" b="1" spc="-5" dirty="0">
                <a:solidFill>
                  <a:srgbClr val="65FF33"/>
                </a:solidFill>
                <a:latin typeface="Arial"/>
                <a:cs typeface="Arial"/>
              </a:rPr>
              <a:t>безработица, финансовые</a:t>
            </a:r>
            <a:r>
              <a:rPr sz="2000" b="1" dirty="0">
                <a:solidFill>
                  <a:srgbClr val="65FF3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65FF33"/>
                </a:solidFill>
                <a:latin typeface="Arial"/>
                <a:cs typeface="Arial"/>
              </a:rPr>
              <a:t>трудности;</a:t>
            </a:r>
            <a:endParaRPr sz="2000">
              <a:latin typeface="Arial"/>
              <a:cs typeface="Arial"/>
            </a:endParaRPr>
          </a:p>
          <a:p>
            <a:pPr marL="1628775" lvl="2" indent="-154305">
              <a:lnSpc>
                <a:spcPct val="100000"/>
              </a:lnSpc>
              <a:buChar char="-"/>
              <a:tabLst>
                <a:tab pos="1629410" algn="l"/>
              </a:tabLst>
            </a:pPr>
            <a:r>
              <a:rPr sz="2000" b="1" spc="-5" dirty="0">
                <a:solidFill>
                  <a:srgbClr val="65FF33"/>
                </a:solidFill>
                <a:latin typeface="Arial"/>
                <a:cs typeface="Arial"/>
              </a:rPr>
              <a:t>постоянные супружеские</a:t>
            </a:r>
            <a:r>
              <a:rPr sz="2000" b="1" spc="10" dirty="0">
                <a:solidFill>
                  <a:srgbClr val="65FF3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65FF33"/>
                </a:solidFill>
                <a:latin typeface="Arial"/>
                <a:cs typeface="Arial"/>
              </a:rPr>
              <a:t>конфликты;</a:t>
            </a:r>
            <a:endParaRPr sz="2000">
              <a:latin typeface="Arial"/>
              <a:cs typeface="Arial"/>
            </a:endParaRPr>
          </a:p>
          <a:p>
            <a:pPr marL="1635125" lvl="2" indent="-153035">
              <a:lnSpc>
                <a:spcPct val="100000"/>
              </a:lnSpc>
              <a:buChar char="-"/>
              <a:tabLst>
                <a:tab pos="1635760" algn="l"/>
              </a:tabLst>
            </a:pPr>
            <a:r>
              <a:rPr sz="2000" b="1" spc="-10" dirty="0">
                <a:solidFill>
                  <a:srgbClr val="65FF33"/>
                </a:solidFill>
                <a:latin typeface="Arial"/>
                <a:cs typeface="Arial"/>
              </a:rPr>
              <a:t>статус беженцев, </a:t>
            </a:r>
            <a:r>
              <a:rPr sz="2000" b="1" spc="-5" dirty="0">
                <a:solidFill>
                  <a:srgbClr val="65FF33"/>
                </a:solidFill>
                <a:latin typeface="Arial"/>
                <a:cs typeface="Arial"/>
              </a:rPr>
              <a:t>вынужденных</a:t>
            </a:r>
            <a:r>
              <a:rPr sz="2000" b="1" spc="75" dirty="0">
                <a:solidFill>
                  <a:srgbClr val="65FF3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65FF33"/>
                </a:solidFill>
                <a:latin typeface="Arial"/>
                <a:cs typeface="Arial"/>
              </a:rPr>
              <a:t>переселенцев;</a:t>
            </a:r>
            <a:endParaRPr sz="2000">
              <a:latin typeface="Arial"/>
              <a:cs typeface="Arial"/>
            </a:endParaRPr>
          </a:p>
          <a:p>
            <a:pPr marL="1265555">
              <a:lnSpc>
                <a:spcPct val="100000"/>
              </a:lnSpc>
            </a:pPr>
            <a:r>
              <a:rPr sz="2000" b="1" spc="-5" dirty="0">
                <a:solidFill>
                  <a:srgbClr val="65FF33"/>
                </a:solidFill>
                <a:latin typeface="Arial"/>
                <a:cs typeface="Arial"/>
              </a:rPr>
              <a:t>- низкий уровень культуры, образования</a:t>
            </a:r>
            <a:r>
              <a:rPr sz="2000" b="1" spc="50" dirty="0">
                <a:solidFill>
                  <a:srgbClr val="65FF3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65FF33"/>
                </a:solidFill>
                <a:latin typeface="Arial"/>
                <a:cs typeface="Arial"/>
              </a:rPr>
              <a:t>родителей,</a:t>
            </a:r>
            <a:endParaRPr sz="2000">
              <a:latin typeface="Arial"/>
              <a:cs typeface="Arial"/>
            </a:endParaRPr>
          </a:p>
          <a:p>
            <a:pPr marR="205740" algn="ctr">
              <a:lnSpc>
                <a:spcPct val="100000"/>
              </a:lnSpc>
            </a:pPr>
            <a:r>
              <a:rPr sz="2000" spc="-5" dirty="0">
                <a:solidFill>
                  <a:srgbClr val="67FF33"/>
                </a:solidFill>
                <a:latin typeface="Arial"/>
                <a:cs typeface="Arial"/>
              </a:rPr>
              <a:t>-</a:t>
            </a:r>
            <a:r>
              <a:rPr sz="2000" b="1" spc="-5" dirty="0">
                <a:solidFill>
                  <a:srgbClr val="65FF33"/>
                </a:solidFill>
                <a:latin typeface="Arial"/>
                <a:cs typeface="Arial"/>
              </a:rPr>
              <a:t>негативные семейные</a:t>
            </a:r>
            <a:r>
              <a:rPr sz="2000" b="1" spc="-10" dirty="0">
                <a:solidFill>
                  <a:srgbClr val="65FF3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65FF33"/>
                </a:solidFill>
                <a:latin typeface="Arial"/>
                <a:cs typeface="Arial"/>
              </a:rPr>
              <a:t>традиции;</a:t>
            </a:r>
            <a:endParaRPr sz="2000">
              <a:latin typeface="Arial"/>
              <a:cs typeface="Arial"/>
            </a:endParaRPr>
          </a:p>
          <a:p>
            <a:pPr marL="2427605">
              <a:lnSpc>
                <a:spcPct val="100000"/>
              </a:lnSpc>
            </a:pPr>
            <a:r>
              <a:rPr sz="2000" spc="-5" dirty="0">
                <a:solidFill>
                  <a:srgbClr val="67FF33"/>
                </a:solidFill>
                <a:latin typeface="Arial"/>
                <a:cs typeface="Arial"/>
              </a:rPr>
              <a:t>- </a:t>
            </a:r>
            <a:r>
              <a:rPr sz="2000" b="1" spc="-5" dirty="0">
                <a:solidFill>
                  <a:srgbClr val="65FF33"/>
                </a:solidFill>
                <a:latin typeface="Arial"/>
                <a:cs typeface="Arial"/>
              </a:rPr>
              <a:t>нежеланный</a:t>
            </a:r>
            <a:r>
              <a:rPr sz="2000" b="1" spc="-25" dirty="0">
                <a:solidFill>
                  <a:srgbClr val="65FF3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65FF33"/>
                </a:solidFill>
                <a:latin typeface="Arial"/>
                <a:cs typeface="Arial"/>
              </a:rPr>
              <a:t>ребенок;</a:t>
            </a:r>
            <a:endParaRPr sz="2000">
              <a:latin typeface="Arial"/>
              <a:cs typeface="Arial"/>
            </a:endParaRPr>
          </a:p>
          <a:p>
            <a:pPr marL="1099185">
              <a:lnSpc>
                <a:spcPct val="100000"/>
              </a:lnSpc>
            </a:pPr>
            <a:r>
              <a:rPr sz="2000" b="1" spc="-5" dirty="0">
                <a:solidFill>
                  <a:srgbClr val="65FF33"/>
                </a:solidFill>
                <a:latin typeface="Arial"/>
                <a:cs typeface="Arial"/>
              </a:rPr>
              <a:t>- умственные или физические недостатки</a:t>
            </a:r>
            <a:r>
              <a:rPr sz="2000" b="1" spc="55" dirty="0">
                <a:solidFill>
                  <a:srgbClr val="65FF3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65FF33"/>
                </a:solidFill>
                <a:latin typeface="Arial"/>
                <a:cs typeface="Arial"/>
              </a:rPr>
              <a:t>ребенка;</a:t>
            </a:r>
            <a:endParaRPr sz="2000">
              <a:latin typeface="Arial"/>
              <a:cs typeface="Arial"/>
            </a:endParaRPr>
          </a:p>
          <a:p>
            <a:pPr marR="134620" algn="ctr">
              <a:lnSpc>
                <a:spcPct val="100000"/>
              </a:lnSpc>
            </a:pPr>
            <a:r>
              <a:rPr sz="2000" b="1" spc="-5" dirty="0">
                <a:solidFill>
                  <a:srgbClr val="65FF33"/>
                </a:solidFill>
                <a:latin typeface="Arial"/>
                <a:cs typeface="Arial"/>
              </a:rPr>
              <a:t>- "трудный"</a:t>
            </a:r>
            <a:r>
              <a:rPr sz="2000" b="1" spc="-40" dirty="0">
                <a:solidFill>
                  <a:srgbClr val="65FF3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65FF33"/>
                </a:solidFill>
                <a:latin typeface="Arial"/>
                <a:cs typeface="Arial"/>
              </a:rPr>
              <a:t>ребенок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17398"/>
            <a:ext cx="9140952" cy="5196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215" y="0"/>
            <a:ext cx="8901876" cy="5146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" y="5448172"/>
            <a:ext cx="6409931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0083" y="5676772"/>
            <a:ext cx="2731007" cy="102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5912992"/>
            <a:ext cx="7594853" cy="522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94993" y="5874892"/>
            <a:ext cx="1546225" cy="161290"/>
          </a:xfrm>
          <a:custGeom>
            <a:avLst/>
            <a:gdLst/>
            <a:ahLst/>
            <a:cxnLst/>
            <a:rect l="l" t="t" r="r" b="b"/>
            <a:pathLst>
              <a:path w="1546225" h="161289">
                <a:moveTo>
                  <a:pt x="1546098" y="76200"/>
                </a:moveTo>
                <a:lnTo>
                  <a:pt x="1546098" y="0"/>
                </a:lnTo>
                <a:lnTo>
                  <a:pt x="0" y="38100"/>
                </a:lnTo>
                <a:lnTo>
                  <a:pt x="0" y="160782"/>
                </a:lnTo>
                <a:lnTo>
                  <a:pt x="1546098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45619" y="6054725"/>
            <a:ext cx="3395979" cy="314325"/>
          </a:xfrm>
          <a:custGeom>
            <a:avLst/>
            <a:gdLst/>
            <a:ahLst/>
            <a:cxnLst/>
            <a:rect l="l" t="t" r="r" b="b"/>
            <a:pathLst>
              <a:path w="3395979" h="314325">
                <a:moveTo>
                  <a:pt x="3395472" y="0"/>
                </a:moveTo>
                <a:lnTo>
                  <a:pt x="0" y="247650"/>
                </a:lnTo>
                <a:lnTo>
                  <a:pt x="0" y="313944"/>
                </a:lnTo>
                <a:lnTo>
                  <a:pt x="3395472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0256" rIns="0" bIns="0" rtlCol="0">
            <a:spAutoFit/>
          </a:bodyPr>
          <a:lstStyle/>
          <a:p>
            <a:pPr marL="168275">
              <a:lnSpc>
                <a:spcPct val="100000"/>
              </a:lnSpc>
            </a:pPr>
            <a:r>
              <a:rPr sz="3600" i="1" spc="-5" dirty="0">
                <a:solidFill>
                  <a:srgbClr val="FF0065"/>
                </a:solidFill>
                <a:latin typeface="Arial"/>
                <a:cs typeface="Arial"/>
              </a:rPr>
              <a:t>На что обратить</a:t>
            </a:r>
            <a:r>
              <a:rPr sz="3600" i="1" spc="-80" dirty="0">
                <a:solidFill>
                  <a:srgbClr val="FF0065"/>
                </a:solidFill>
                <a:latin typeface="Arial"/>
                <a:cs typeface="Arial"/>
              </a:rPr>
              <a:t> </a:t>
            </a:r>
            <a:r>
              <a:rPr sz="3600" i="1" spc="-5" dirty="0">
                <a:solidFill>
                  <a:srgbClr val="FF0065"/>
                </a:solidFill>
                <a:latin typeface="Arial"/>
                <a:cs typeface="Arial"/>
              </a:rPr>
              <a:t>внимание</a:t>
            </a:r>
            <a:endParaRPr sz="3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7778" y="1153541"/>
            <a:ext cx="8355965" cy="4943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38480">
              <a:lnSpc>
                <a:spcPct val="100000"/>
              </a:lnSpc>
              <a:buChar char="-"/>
              <a:tabLst>
                <a:tab pos="153035" algn="l"/>
              </a:tabLst>
            </a:pP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Психическое и физическое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развитие ребенка не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соответствует его  возрасту.</a:t>
            </a:r>
            <a:endParaRPr sz="1800">
              <a:latin typeface="Arial"/>
              <a:cs typeface="Arial"/>
            </a:endParaRPr>
          </a:p>
          <a:p>
            <a:pPr marL="12700" marR="1372870">
              <a:lnSpc>
                <a:spcPct val="100000"/>
              </a:lnSpc>
              <a:buChar char="-"/>
              <a:tabLst>
                <a:tab pos="152400" algn="l"/>
              </a:tabLst>
            </a:pP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Неухоженность,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неопрятность;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апатичность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или,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наоборот,  агрессивность</a:t>
            </a:r>
            <a:r>
              <a:rPr sz="1800" b="1" spc="-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ребенка.</a:t>
            </a:r>
            <a:endParaRPr sz="1800">
              <a:latin typeface="Arial"/>
              <a:cs typeface="Arial"/>
            </a:endParaRPr>
          </a:p>
          <a:p>
            <a:pPr marL="12700" marR="295275" lvl="1" indent="62865">
              <a:lnSpc>
                <a:spcPct val="100000"/>
              </a:lnSpc>
              <a:buChar char="-"/>
              <a:tabLst>
                <a:tab pos="215900" algn="l"/>
              </a:tabLst>
            </a:pP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Изменчивое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поведение: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переход от спокойного состояния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к 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внезапному возбуждению (такое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поведение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часто является причиной 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нарушения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контактов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с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другими</a:t>
            </a:r>
            <a:r>
              <a:rPr sz="18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детьми).</a:t>
            </a:r>
            <a:endParaRPr sz="18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</a:pPr>
            <a:r>
              <a:rPr sz="1800" dirty="0">
                <a:solidFill>
                  <a:srgbClr val="FEFF00"/>
                </a:solidFill>
                <a:latin typeface="Arial"/>
                <a:cs typeface="Arial"/>
              </a:rPr>
              <a:t>-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Проблемы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с обучением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в связи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с плохой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концентрацией</a:t>
            </a:r>
            <a:r>
              <a:rPr sz="1800" b="1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внимания.</a:t>
            </a:r>
            <a:endParaRPr sz="1800">
              <a:latin typeface="Arial"/>
              <a:cs typeface="Arial"/>
            </a:endParaRPr>
          </a:p>
          <a:p>
            <a:pPr marL="215900" lvl="1" indent="-139065">
              <a:lnSpc>
                <a:spcPct val="100000"/>
              </a:lnSpc>
              <a:spcBef>
                <a:spcPts val="5"/>
              </a:spcBef>
              <a:buChar char="-"/>
              <a:tabLst>
                <a:tab pos="216535" algn="l"/>
              </a:tabLst>
            </a:pP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Отказ ребенка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раздеться, чтобы скрыть синяки и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раны на</a:t>
            </a:r>
            <a:r>
              <a:rPr sz="18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теле.</a:t>
            </a:r>
            <a:endParaRPr sz="1800">
              <a:latin typeface="Arial"/>
              <a:cs typeface="Arial"/>
            </a:endParaRPr>
          </a:p>
          <a:p>
            <a:pPr marL="13335" marR="599440" lvl="1" indent="63500">
              <a:lnSpc>
                <a:spcPct val="100000"/>
              </a:lnSpc>
              <a:buChar char="-"/>
              <a:tabLst>
                <a:tab pos="216535" algn="l"/>
              </a:tabLst>
            </a:pP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Повторяющиеся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жалобы на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недомогание (головную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боль,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боли в  животе и</a:t>
            </a:r>
            <a:r>
              <a:rPr sz="1800" b="1" spc="-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др.).</a:t>
            </a:r>
            <a:endParaRPr sz="1800">
              <a:latin typeface="Arial"/>
              <a:cs typeface="Arial"/>
            </a:endParaRPr>
          </a:p>
          <a:p>
            <a:pPr marL="153035" indent="-139700">
              <a:lnSpc>
                <a:spcPct val="100000"/>
              </a:lnSpc>
              <a:buChar char="-"/>
              <a:tabLst>
                <a:tab pos="153670" algn="l"/>
              </a:tabLst>
            </a:pP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Враждебность или чувство страха по отношению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к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отцу или</a:t>
            </a:r>
            <a:r>
              <a:rPr sz="1800" b="1" spc="-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матери.</a:t>
            </a:r>
            <a:endParaRPr sz="1800">
              <a:latin typeface="Arial"/>
              <a:cs typeface="Arial"/>
            </a:endParaRPr>
          </a:p>
          <a:p>
            <a:pPr marL="12700" marR="191135" indent="635">
              <a:lnSpc>
                <a:spcPct val="100000"/>
              </a:lnSpc>
              <a:buChar char="-"/>
              <a:tabLst>
                <a:tab pos="153035" algn="l"/>
              </a:tabLst>
            </a:pP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Судорожное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реагирование на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поднятую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руку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(ребенок сжимается,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как 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бы боясь</a:t>
            </a:r>
            <a:r>
              <a:rPr sz="1800" b="1" spc="-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удара).</a:t>
            </a:r>
            <a:endParaRPr sz="1800">
              <a:latin typeface="Arial"/>
              <a:cs typeface="Arial"/>
            </a:endParaRPr>
          </a:p>
          <a:p>
            <a:pPr marL="13335" marR="850900" indent="-635">
              <a:lnSpc>
                <a:spcPct val="100000"/>
              </a:lnSpc>
              <a:buChar char="-"/>
              <a:tabLst>
                <a:tab pos="153035" algn="l"/>
              </a:tabLst>
            </a:pP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Чрезмерное стремление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к одобрению, ласке любого взрослого, 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гипертрофированная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забота обо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всем и обо</a:t>
            </a:r>
            <a:r>
              <a:rPr sz="18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всех.</a:t>
            </a:r>
            <a:endParaRPr sz="1800">
              <a:latin typeface="Arial"/>
              <a:cs typeface="Arial"/>
            </a:endParaRPr>
          </a:p>
          <a:p>
            <a:pPr marL="13335" marR="5080">
              <a:lnSpc>
                <a:spcPct val="100000"/>
              </a:lnSpc>
              <a:buChar char="-"/>
              <a:tabLst>
                <a:tab pos="153670" algn="l"/>
              </a:tabLst>
            </a:pP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Демонстрация "взрослого"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поведения,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интерес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к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вопросам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секса уже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в  дошкольном</a:t>
            </a:r>
            <a:r>
              <a:rPr sz="1800" b="1" spc="-9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возрасте.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17398"/>
            <a:ext cx="9140952" cy="5196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215" y="0"/>
            <a:ext cx="8901876" cy="5146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" y="5448172"/>
            <a:ext cx="6409931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0083" y="5676772"/>
            <a:ext cx="2731007" cy="102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5912992"/>
            <a:ext cx="7594853" cy="522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94993" y="5874892"/>
            <a:ext cx="1546225" cy="161290"/>
          </a:xfrm>
          <a:custGeom>
            <a:avLst/>
            <a:gdLst/>
            <a:ahLst/>
            <a:cxnLst/>
            <a:rect l="l" t="t" r="r" b="b"/>
            <a:pathLst>
              <a:path w="1546225" h="161289">
                <a:moveTo>
                  <a:pt x="1546098" y="76200"/>
                </a:moveTo>
                <a:lnTo>
                  <a:pt x="1546098" y="0"/>
                </a:lnTo>
                <a:lnTo>
                  <a:pt x="0" y="38100"/>
                </a:lnTo>
                <a:lnTo>
                  <a:pt x="0" y="160782"/>
                </a:lnTo>
                <a:lnTo>
                  <a:pt x="1546098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45619" y="6054725"/>
            <a:ext cx="3395979" cy="314325"/>
          </a:xfrm>
          <a:custGeom>
            <a:avLst/>
            <a:gdLst/>
            <a:ahLst/>
            <a:cxnLst/>
            <a:rect l="l" t="t" r="r" b="b"/>
            <a:pathLst>
              <a:path w="3395979" h="314325">
                <a:moveTo>
                  <a:pt x="3395472" y="0"/>
                </a:moveTo>
                <a:lnTo>
                  <a:pt x="0" y="247650"/>
                </a:lnTo>
                <a:lnTo>
                  <a:pt x="0" y="313944"/>
                </a:lnTo>
                <a:lnTo>
                  <a:pt x="3395472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886339" y="3655948"/>
            <a:ext cx="4572000" cy="28956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767965" marR="323215" algn="ctr">
              <a:lnSpc>
                <a:spcPts val="1430"/>
              </a:lnSpc>
              <a:spcBef>
                <a:spcPts val="30"/>
              </a:spcBef>
            </a:pPr>
            <a:r>
              <a:rPr sz="1200" b="1" spc="-5" dirty="0">
                <a:solidFill>
                  <a:srgbClr val="00009A"/>
                </a:solidFill>
                <a:latin typeface="Arial"/>
                <a:cs typeface="Arial"/>
              </a:rPr>
              <a:t>состояния:</a:t>
            </a:r>
            <a:r>
              <a:rPr sz="1200" b="1" spc="-70" dirty="0">
                <a:solidFill>
                  <a:srgbClr val="00009A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009A"/>
                </a:solidFill>
                <a:latin typeface="Arial"/>
                <a:cs typeface="Arial"/>
              </a:rPr>
              <a:t>грустно  радостно,</a:t>
            </a:r>
            <a:r>
              <a:rPr sz="1200" b="1" spc="-70" dirty="0">
                <a:solidFill>
                  <a:srgbClr val="00009A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009A"/>
                </a:solidFill>
                <a:latin typeface="Arial"/>
                <a:cs typeface="Arial"/>
              </a:rPr>
              <a:t>сердито,</a:t>
            </a:r>
            <a:endParaRPr sz="1200">
              <a:latin typeface="Arial"/>
              <a:cs typeface="Arial"/>
            </a:endParaRPr>
          </a:p>
          <a:p>
            <a:pPr marL="2816860" marR="371475" indent="-635" algn="ctr">
              <a:lnSpc>
                <a:spcPts val="1430"/>
              </a:lnSpc>
              <a:spcBef>
                <a:spcPts val="10"/>
              </a:spcBef>
            </a:pPr>
            <a:r>
              <a:rPr sz="1200" b="1" spc="-5" dirty="0">
                <a:solidFill>
                  <a:srgbClr val="00009A"/>
                </a:solidFill>
                <a:latin typeface="Arial"/>
                <a:cs typeface="Arial"/>
              </a:rPr>
              <a:t>удивленно,  восхищенно </a:t>
            </a:r>
            <a:r>
              <a:rPr sz="1200" b="1" dirty="0">
                <a:solidFill>
                  <a:srgbClr val="00009A"/>
                </a:solidFill>
                <a:latin typeface="Arial"/>
                <a:cs typeface="Arial"/>
              </a:rPr>
              <a:t>и</a:t>
            </a:r>
            <a:r>
              <a:rPr sz="1200" b="1" spc="-70" dirty="0">
                <a:solidFill>
                  <a:srgbClr val="00009A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009A"/>
                </a:solidFill>
                <a:latin typeface="Arial"/>
                <a:cs typeface="Arial"/>
              </a:rPr>
              <a:t>т.д.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0444">
              <a:lnSpc>
                <a:spcPct val="100000"/>
              </a:lnSpc>
            </a:pPr>
            <a:r>
              <a:rPr sz="3600" i="1" spc="-5" dirty="0">
                <a:solidFill>
                  <a:srgbClr val="FF0065"/>
                </a:solidFill>
                <a:latin typeface="Arial"/>
                <a:cs typeface="Arial"/>
              </a:rPr>
              <a:t>Поведение</a:t>
            </a:r>
            <a:r>
              <a:rPr sz="3600" i="1" spc="-20" dirty="0">
                <a:solidFill>
                  <a:srgbClr val="FF0065"/>
                </a:solidFill>
                <a:latin typeface="Arial"/>
                <a:cs typeface="Arial"/>
              </a:rPr>
              <a:t> </a:t>
            </a:r>
            <a:r>
              <a:rPr sz="3600" i="1" spc="-5" dirty="0">
                <a:solidFill>
                  <a:srgbClr val="FF0065"/>
                </a:solidFill>
                <a:latin typeface="Arial"/>
                <a:cs typeface="Arial"/>
              </a:rPr>
              <a:t>родителей</a:t>
            </a:r>
            <a:endParaRPr sz="3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89229" y="1387220"/>
            <a:ext cx="7350125" cy="2277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954530" indent="-635">
              <a:lnSpc>
                <a:spcPct val="100000"/>
              </a:lnSpc>
            </a:pPr>
            <a:r>
              <a:rPr sz="2000" b="1" spc="-5" dirty="0">
                <a:solidFill>
                  <a:srgbClr val="65FF33"/>
                </a:solidFill>
                <a:latin typeface="Arial"/>
                <a:cs typeface="Arial"/>
              </a:rPr>
              <a:t>- В беседе о ребенке родители проявляют  настороженность или</a:t>
            </a:r>
            <a:r>
              <a:rPr sz="2000" b="1" spc="-15" dirty="0">
                <a:solidFill>
                  <a:srgbClr val="65FF3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65FF33"/>
                </a:solidFill>
                <a:latin typeface="Arial"/>
                <a:cs typeface="Arial"/>
              </a:rPr>
              <a:t>безразличие.</a:t>
            </a:r>
            <a:endParaRPr sz="2000">
              <a:latin typeface="Arial"/>
              <a:cs typeface="Arial"/>
            </a:endParaRPr>
          </a:p>
          <a:p>
            <a:pPr marL="12700" marR="485775" indent="139700">
              <a:lnSpc>
                <a:spcPct val="100000"/>
              </a:lnSpc>
            </a:pPr>
            <a:r>
              <a:rPr sz="2000" b="1" spc="-5" dirty="0">
                <a:solidFill>
                  <a:srgbClr val="65FF33"/>
                </a:solidFill>
                <a:latin typeface="Arial"/>
                <a:cs typeface="Arial"/>
              </a:rPr>
              <a:t>- На жалобы по поводу поведения сына (дочери) в  детском саду реагируют холодно либо очень бурно и  эмоционально.</a:t>
            </a:r>
            <a:endParaRPr sz="2000">
              <a:latin typeface="Arial"/>
              <a:cs typeface="Arial"/>
            </a:endParaRPr>
          </a:p>
          <a:p>
            <a:pPr marL="12700" marR="232410" indent="69850">
              <a:lnSpc>
                <a:spcPct val="100000"/>
              </a:lnSpc>
            </a:pPr>
            <a:r>
              <a:rPr sz="2000" b="1" spc="-5" dirty="0">
                <a:solidFill>
                  <a:srgbClr val="65FF33"/>
                </a:solidFill>
                <a:latin typeface="Arial"/>
                <a:cs typeface="Arial"/>
              </a:rPr>
              <a:t>- Часто меняют детского участкового врача, переводят  ребенка из </a:t>
            </a:r>
            <a:r>
              <a:rPr sz="2000" b="1" dirty="0">
                <a:solidFill>
                  <a:srgbClr val="65FF33"/>
                </a:solidFill>
                <a:latin typeface="Arial"/>
                <a:cs typeface="Arial"/>
              </a:rPr>
              <a:t>одного </a:t>
            </a:r>
            <a:r>
              <a:rPr sz="2000" b="1" spc="-5" dirty="0">
                <a:solidFill>
                  <a:srgbClr val="65FF33"/>
                </a:solidFill>
                <a:latin typeface="Arial"/>
                <a:cs typeface="Arial"/>
              </a:rPr>
              <a:t>дошкольного учреждения в</a:t>
            </a:r>
            <a:r>
              <a:rPr sz="2000" b="1" spc="15" dirty="0">
                <a:solidFill>
                  <a:srgbClr val="65FF3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65FF33"/>
                </a:solidFill>
                <a:latin typeface="Arial"/>
                <a:cs typeface="Arial"/>
              </a:rPr>
              <a:t>другое.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ts val="1040"/>
              </a:lnSpc>
            </a:pPr>
            <a:r>
              <a:rPr sz="1200" b="1" dirty="0">
                <a:solidFill>
                  <a:srgbClr val="00009A"/>
                </a:solidFill>
                <a:latin typeface="Arial"/>
                <a:cs typeface="Arial"/>
              </a:rPr>
              <a:t>Эмоциональные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886339" y="3655948"/>
            <a:ext cx="4572000" cy="28956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17398"/>
            <a:ext cx="9140952" cy="5196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215" y="0"/>
            <a:ext cx="8901876" cy="5146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" y="5448172"/>
            <a:ext cx="6409931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0083" y="5676772"/>
            <a:ext cx="2731007" cy="102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5912992"/>
            <a:ext cx="7594853" cy="522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94993" y="5874892"/>
            <a:ext cx="1546225" cy="161290"/>
          </a:xfrm>
          <a:custGeom>
            <a:avLst/>
            <a:gdLst/>
            <a:ahLst/>
            <a:cxnLst/>
            <a:rect l="l" t="t" r="r" b="b"/>
            <a:pathLst>
              <a:path w="1546225" h="161289">
                <a:moveTo>
                  <a:pt x="1546098" y="76200"/>
                </a:moveTo>
                <a:lnTo>
                  <a:pt x="1546098" y="0"/>
                </a:lnTo>
                <a:lnTo>
                  <a:pt x="0" y="38100"/>
                </a:lnTo>
                <a:lnTo>
                  <a:pt x="0" y="160782"/>
                </a:lnTo>
                <a:lnTo>
                  <a:pt x="1546098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45619" y="6054725"/>
            <a:ext cx="3395979" cy="314325"/>
          </a:xfrm>
          <a:custGeom>
            <a:avLst/>
            <a:gdLst/>
            <a:ahLst/>
            <a:cxnLst/>
            <a:rect l="l" t="t" r="r" b="b"/>
            <a:pathLst>
              <a:path w="3395979" h="314325">
                <a:moveTo>
                  <a:pt x="3395472" y="0"/>
                </a:moveTo>
                <a:lnTo>
                  <a:pt x="0" y="247650"/>
                </a:lnTo>
                <a:lnTo>
                  <a:pt x="0" y="313944"/>
                </a:lnTo>
                <a:lnTo>
                  <a:pt x="3395472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17828" y="5930772"/>
            <a:ext cx="134429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009A"/>
                </a:solidFill>
                <a:latin typeface="Arial"/>
                <a:cs typeface="Arial"/>
              </a:rPr>
              <a:t>Впечатления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2656" rIns="0" bIns="0" rtlCol="0">
            <a:spAutoFit/>
          </a:bodyPr>
          <a:lstStyle/>
          <a:p>
            <a:pPr marL="1478915">
              <a:lnSpc>
                <a:spcPct val="100000"/>
              </a:lnSpc>
            </a:pPr>
            <a:r>
              <a:rPr sz="3600" i="1" dirty="0">
                <a:solidFill>
                  <a:srgbClr val="FF0065"/>
                </a:solidFill>
                <a:latin typeface="Arial"/>
                <a:cs typeface="Arial"/>
              </a:rPr>
              <a:t>Что</a:t>
            </a:r>
            <a:r>
              <a:rPr sz="3600" i="1" spc="-45" dirty="0">
                <a:solidFill>
                  <a:srgbClr val="FF0065"/>
                </a:solidFill>
                <a:latin typeface="Arial"/>
                <a:cs typeface="Arial"/>
              </a:rPr>
              <a:t> </a:t>
            </a:r>
            <a:r>
              <a:rPr sz="3600" i="1" spc="-5" dirty="0">
                <a:solidFill>
                  <a:srgbClr val="FF0065"/>
                </a:solidFill>
                <a:latin typeface="Arial"/>
                <a:cs typeface="Arial"/>
              </a:rPr>
              <a:t>предпринять</a:t>
            </a:r>
            <a:endParaRPr sz="3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24736" y="1561973"/>
            <a:ext cx="6492240" cy="3660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4680" marR="251460" indent="-354330">
              <a:lnSpc>
                <a:spcPct val="100000"/>
              </a:lnSpc>
            </a:pPr>
            <a:r>
              <a:rPr sz="2400" dirty="0">
                <a:solidFill>
                  <a:srgbClr val="FEFF00"/>
                </a:solidFill>
                <a:latin typeface="Arial"/>
                <a:cs typeface="Arial"/>
              </a:rPr>
              <a:t>-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Прежде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всего, постараться завоевать 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доверие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ребенка,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наблюдая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за</a:t>
            </a:r>
            <a:r>
              <a:rPr sz="2400" b="1" spc="-9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его</a:t>
            </a:r>
            <a:endParaRPr sz="2400">
              <a:latin typeface="Arial"/>
              <a:cs typeface="Arial"/>
            </a:endParaRPr>
          </a:p>
          <a:p>
            <a:pPr marL="635" algn="ctr">
              <a:lnSpc>
                <a:spcPts val="2870"/>
              </a:lnSpc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поведением.</a:t>
            </a:r>
            <a:endParaRPr sz="2400">
              <a:latin typeface="Arial"/>
              <a:cs typeface="Arial"/>
            </a:endParaRPr>
          </a:p>
          <a:p>
            <a:pPr marL="310515" marR="5080" indent="-298450">
              <a:lnSpc>
                <a:spcPts val="2870"/>
              </a:lnSpc>
              <a:spcBef>
                <a:spcPts val="100"/>
              </a:spcBef>
            </a:pPr>
            <a:r>
              <a:rPr sz="2400" dirty="0">
                <a:solidFill>
                  <a:srgbClr val="FEFF00"/>
                </a:solidFill>
                <a:latin typeface="Arial"/>
                <a:cs typeface="Arial"/>
              </a:rPr>
              <a:t>-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Побывать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у ребенка дома, посмотреть,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в 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каких условиях он живет,</a:t>
            </a:r>
            <a:r>
              <a:rPr sz="2400" b="1" spc="-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постараться</a:t>
            </a:r>
            <a:endParaRPr sz="2400">
              <a:latin typeface="Arial"/>
              <a:cs typeface="Arial"/>
            </a:endParaRPr>
          </a:p>
          <a:p>
            <a:pPr marL="635" algn="ctr">
              <a:lnSpc>
                <a:spcPts val="2780"/>
              </a:lnSpc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установить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контакты с</a:t>
            </a:r>
            <a:r>
              <a:rPr sz="2400" b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семьей.</a:t>
            </a:r>
            <a:endParaRPr sz="2400">
              <a:latin typeface="Arial"/>
              <a:cs typeface="Arial"/>
            </a:endParaRPr>
          </a:p>
          <a:p>
            <a:pPr marL="45720" marR="36830" indent="-1905" algn="ctr">
              <a:lnSpc>
                <a:spcPts val="2870"/>
              </a:lnSpc>
              <a:spcBef>
                <a:spcPts val="100"/>
              </a:spcBef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- Побеседовать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с опекунами, близкими  родственниками,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высказать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свою 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озабоченность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его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поведением в</a:t>
            </a:r>
            <a:r>
              <a:rPr sz="2400" b="1" spc="-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детском  саду.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17398"/>
            <a:ext cx="9140952" cy="5196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215" y="0"/>
            <a:ext cx="8901876" cy="5146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" y="5448172"/>
            <a:ext cx="6409931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0083" y="5676772"/>
            <a:ext cx="2731007" cy="102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5912992"/>
            <a:ext cx="7594853" cy="522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94993" y="5874892"/>
            <a:ext cx="1546225" cy="161290"/>
          </a:xfrm>
          <a:custGeom>
            <a:avLst/>
            <a:gdLst/>
            <a:ahLst/>
            <a:cxnLst/>
            <a:rect l="l" t="t" r="r" b="b"/>
            <a:pathLst>
              <a:path w="1546225" h="161289">
                <a:moveTo>
                  <a:pt x="1546098" y="76200"/>
                </a:moveTo>
                <a:lnTo>
                  <a:pt x="1546098" y="0"/>
                </a:lnTo>
                <a:lnTo>
                  <a:pt x="0" y="38100"/>
                </a:lnTo>
                <a:lnTo>
                  <a:pt x="0" y="160782"/>
                </a:lnTo>
                <a:lnTo>
                  <a:pt x="1546098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45619" y="6054725"/>
            <a:ext cx="3395979" cy="314325"/>
          </a:xfrm>
          <a:custGeom>
            <a:avLst/>
            <a:gdLst/>
            <a:ahLst/>
            <a:cxnLst/>
            <a:rect l="l" t="t" r="r" b="b"/>
            <a:pathLst>
              <a:path w="3395979" h="314325">
                <a:moveTo>
                  <a:pt x="3395472" y="0"/>
                </a:moveTo>
                <a:lnTo>
                  <a:pt x="0" y="247650"/>
                </a:lnTo>
                <a:lnTo>
                  <a:pt x="0" y="313944"/>
                </a:lnTo>
                <a:lnTo>
                  <a:pt x="3395472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5939" y="379348"/>
            <a:ext cx="7924800" cy="3276600"/>
          </a:xfrm>
          <a:custGeom>
            <a:avLst/>
            <a:gdLst/>
            <a:ahLst/>
            <a:cxnLst/>
            <a:rect l="l" t="t" r="r" b="b"/>
            <a:pathLst>
              <a:path w="7924800" h="3276600">
                <a:moveTo>
                  <a:pt x="0" y="0"/>
                </a:moveTo>
                <a:lnTo>
                  <a:pt x="0" y="3276600"/>
                </a:lnTo>
                <a:lnTo>
                  <a:pt x="7924800" y="3276600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5939" y="379348"/>
            <a:ext cx="7924800" cy="3276600"/>
          </a:xfrm>
          <a:custGeom>
            <a:avLst/>
            <a:gdLst/>
            <a:ahLst/>
            <a:cxnLst/>
            <a:rect l="l" t="t" r="r" b="b"/>
            <a:pathLst>
              <a:path w="7924800" h="3276600">
                <a:moveTo>
                  <a:pt x="0" y="0"/>
                </a:moveTo>
                <a:lnTo>
                  <a:pt x="0" y="3276600"/>
                </a:lnTo>
                <a:lnTo>
                  <a:pt x="7924800" y="3276600"/>
                </a:lnTo>
                <a:lnTo>
                  <a:pt x="79248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03287" y="1096899"/>
            <a:ext cx="7569200" cy="183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7780">
              <a:lnSpc>
                <a:spcPct val="100000"/>
              </a:lnSpc>
              <a:tabLst>
                <a:tab pos="1826895" algn="l"/>
                <a:tab pos="2054860" algn="l"/>
                <a:tab pos="3185160" algn="l"/>
                <a:tab pos="4042410" algn="l"/>
              </a:tabLst>
            </a:pPr>
            <a:r>
              <a:rPr sz="2000" b="1" i="1" spc="-5" dirty="0">
                <a:solidFill>
                  <a:srgbClr val="CC0065"/>
                </a:solidFill>
                <a:latin typeface="Arial"/>
                <a:cs typeface="Arial"/>
              </a:rPr>
              <a:t>Детство-</a:t>
            </a:r>
            <a:r>
              <a:rPr sz="2000" b="1" i="1" spc="5" dirty="0">
                <a:solidFill>
                  <a:srgbClr val="CC0065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это	период,	когда	закладываются  фундаментальные качества личности, обеспечивающие  психологическую устойчивость, нравственные  ориентации,	жизнеспособность и</a:t>
            </a:r>
            <a:r>
              <a:rPr sz="2000" b="1" i="1" spc="5" dirty="0">
                <a:latin typeface="Arial"/>
                <a:cs typeface="Arial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нравственность.</a:t>
            </a:r>
            <a:endParaRPr sz="2000">
              <a:latin typeface="Arial"/>
              <a:cs typeface="Arial"/>
            </a:endParaRPr>
          </a:p>
          <a:p>
            <a:pPr marL="12700" marR="5080" indent="-635">
              <a:lnSpc>
                <a:spcPct val="100000"/>
              </a:lnSpc>
            </a:pPr>
            <a:r>
              <a:rPr sz="2000" b="1" i="1" spc="-5" dirty="0">
                <a:solidFill>
                  <a:srgbClr val="CC0065"/>
                </a:solidFill>
                <a:latin typeface="Arial"/>
                <a:cs typeface="Arial"/>
              </a:rPr>
              <a:t>Дошкольное детство </a:t>
            </a:r>
            <a:r>
              <a:rPr sz="2000" b="1" i="1" spc="-5" dirty="0">
                <a:latin typeface="Arial"/>
                <a:cs typeface="Arial"/>
              </a:rPr>
              <a:t>– наиболее благоприятный период  для становления личности ребенка.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130691" y="4832477"/>
            <a:ext cx="265175" cy="37337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79222" y="4644965"/>
            <a:ext cx="227965" cy="292100"/>
          </a:xfrm>
          <a:custGeom>
            <a:avLst/>
            <a:gdLst/>
            <a:ahLst/>
            <a:cxnLst/>
            <a:rect l="l" t="t" r="r" b="b"/>
            <a:pathLst>
              <a:path w="227964" h="292100">
                <a:moveTo>
                  <a:pt x="227968" y="63519"/>
                </a:moveTo>
                <a:lnTo>
                  <a:pt x="171509" y="4631"/>
                </a:lnTo>
                <a:lnTo>
                  <a:pt x="158769" y="0"/>
                </a:lnTo>
                <a:lnTo>
                  <a:pt x="145601" y="726"/>
                </a:lnTo>
                <a:lnTo>
                  <a:pt x="133576" y="6453"/>
                </a:lnTo>
                <a:lnTo>
                  <a:pt x="124265" y="16823"/>
                </a:lnTo>
                <a:lnTo>
                  <a:pt x="4631" y="215705"/>
                </a:lnTo>
                <a:lnTo>
                  <a:pt x="0" y="228885"/>
                </a:lnTo>
                <a:lnTo>
                  <a:pt x="726" y="242280"/>
                </a:lnTo>
                <a:lnTo>
                  <a:pt x="6453" y="254388"/>
                </a:lnTo>
                <a:lnTo>
                  <a:pt x="16823" y="263711"/>
                </a:lnTo>
                <a:lnTo>
                  <a:pt x="56447" y="287333"/>
                </a:lnTo>
                <a:lnTo>
                  <a:pt x="69187" y="291965"/>
                </a:lnTo>
                <a:lnTo>
                  <a:pt x="82355" y="291238"/>
                </a:lnTo>
                <a:lnTo>
                  <a:pt x="94380" y="285511"/>
                </a:lnTo>
                <a:lnTo>
                  <a:pt x="103691" y="275141"/>
                </a:lnTo>
                <a:lnTo>
                  <a:pt x="223325" y="76259"/>
                </a:lnTo>
                <a:lnTo>
                  <a:pt x="227968" y="63519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57945" y="4859146"/>
            <a:ext cx="425195" cy="69875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01685" y="4670171"/>
            <a:ext cx="631698" cy="50673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03511" y="4583767"/>
            <a:ext cx="140335" cy="152400"/>
          </a:xfrm>
          <a:custGeom>
            <a:avLst/>
            <a:gdLst/>
            <a:ahLst/>
            <a:cxnLst/>
            <a:rect l="l" t="t" r="r" b="b"/>
            <a:pathLst>
              <a:path w="140335" h="152400">
                <a:moveTo>
                  <a:pt x="139719" y="63567"/>
                </a:moveTo>
                <a:lnTo>
                  <a:pt x="117324" y="17061"/>
                </a:lnTo>
                <a:lnTo>
                  <a:pt x="82296" y="0"/>
                </a:lnTo>
                <a:lnTo>
                  <a:pt x="64365" y="964"/>
                </a:lnTo>
                <a:lnTo>
                  <a:pt x="48148" y="8643"/>
                </a:lnTo>
                <a:lnTo>
                  <a:pt x="35790" y="22395"/>
                </a:lnTo>
                <a:lnTo>
                  <a:pt x="6072" y="71163"/>
                </a:lnTo>
                <a:lnTo>
                  <a:pt x="0" y="88677"/>
                </a:lnTo>
                <a:lnTo>
                  <a:pt x="928" y="106691"/>
                </a:lnTo>
                <a:lnTo>
                  <a:pt x="8429" y="123134"/>
                </a:lnTo>
                <a:lnTo>
                  <a:pt x="22074" y="135933"/>
                </a:lnTo>
                <a:lnTo>
                  <a:pt x="39600" y="145839"/>
                </a:lnTo>
                <a:lnTo>
                  <a:pt x="57114" y="152233"/>
                </a:lnTo>
                <a:lnTo>
                  <a:pt x="75128" y="151268"/>
                </a:lnTo>
                <a:lnTo>
                  <a:pt x="91570" y="143589"/>
                </a:lnTo>
                <a:lnTo>
                  <a:pt x="104370" y="129837"/>
                </a:lnTo>
                <a:lnTo>
                  <a:pt x="133326" y="81069"/>
                </a:lnTo>
                <a:lnTo>
                  <a:pt x="139719" y="635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47861" y="4489577"/>
            <a:ext cx="896874" cy="69875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39607" y="3938651"/>
            <a:ext cx="603504" cy="98145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20216" y="5303367"/>
            <a:ext cx="444842" cy="41664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10099" y="5153028"/>
            <a:ext cx="215900" cy="282575"/>
          </a:xfrm>
          <a:custGeom>
            <a:avLst/>
            <a:gdLst/>
            <a:ahLst/>
            <a:cxnLst/>
            <a:rect l="l" t="t" r="r" b="b"/>
            <a:pathLst>
              <a:path w="215900" h="282575">
                <a:moveTo>
                  <a:pt x="215384" y="220372"/>
                </a:moveTo>
                <a:lnTo>
                  <a:pt x="108454" y="18538"/>
                </a:lnTo>
                <a:lnTo>
                  <a:pt x="73735" y="0"/>
                </a:lnTo>
                <a:lnTo>
                  <a:pt x="60448" y="4060"/>
                </a:lnTo>
                <a:lnTo>
                  <a:pt x="18538" y="26920"/>
                </a:lnTo>
                <a:lnTo>
                  <a:pt x="7596" y="36254"/>
                </a:lnTo>
                <a:lnTo>
                  <a:pt x="1297" y="48446"/>
                </a:lnTo>
                <a:lnTo>
                  <a:pt x="0" y="62067"/>
                </a:lnTo>
                <a:lnTo>
                  <a:pt x="4060" y="75688"/>
                </a:lnTo>
                <a:lnTo>
                  <a:pt x="106930" y="263902"/>
                </a:lnTo>
                <a:lnTo>
                  <a:pt x="115823" y="274843"/>
                </a:lnTo>
                <a:lnTo>
                  <a:pt x="127789" y="281142"/>
                </a:lnTo>
                <a:lnTo>
                  <a:pt x="141327" y="282440"/>
                </a:lnTo>
                <a:lnTo>
                  <a:pt x="154936" y="278380"/>
                </a:lnTo>
                <a:lnTo>
                  <a:pt x="196846" y="255520"/>
                </a:lnTo>
                <a:lnTo>
                  <a:pt x="207787" y="246185"/>
                </a:lnTo>
                <a:lnTo>
                  <a:pt x="214086" y="233993"/>
                </a:lnTo>
                <a:lnTo>
                  <a:pt x="215384" y="220372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21181" y="5065712"/>
            <a:ext cx="794194" cy="71393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57187" y="5272023"/>
            <a:ext cx="745985" cy="80699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82440" y="5093485"/>
            <a:ext cx="137795" cy="147320"/>
          </a:xfrm>
          <a:custGeom>
            <a:avLst/>
            <a:gdLst/>
            <a:ahLst/>
            <a:cxnLst/>
            <a:rect l="l" t="t" r="r" b="b"/>
            <a:pathLst>
              <a:path w="137795" h="147320">
                <a:moveTo>
                  <a:pt x="137338" y="83629"/>
                </a:moveTo>
                <a:lnTo>
                  <a:pt x="110204" y="25503"/>
                </a:lnTo>
                <a:lnTo>
                  <a:pt x="62412" y="0"/>
                </a:lnTo>
                <a:lnTo>
                  <a:pt x="43910" y="5691"/>
                </a:lnTo>
                <a:lnTo>
                  <a:pt x="24860" y="16359"/>
                </a:lnTo>
                <a:lnTo>
                  <a:pt x="10096" y="28860"/>
                </a:lnTo>
                <a:lnTo>
                  <a:pt x="1619" y="45505"/>
                </a:lnTo>
                <a:lnTo>
                  <a:pt x="0" y="64150"/>
                </a:lnTo>
                <a:lnTo>
                  <a:pt x="5810" y="82653"/>
                </a:lnTo>
                <a:lnTo>
                  <a:pt x="27146" y="122277"/>
                </a:lnTo>
                <a:lnTo>
                  <a:pt x="39647" y="137040"/>
                </a:lnTo>
                <a:lnTo>
                  <a:pt x="56292" y="145518"/>
                </a:lnTo>
                <a:lnTo>
                  <a:pt x="74937" y="147137"/>
                </a:lnTo>
                <a:lnTo>
                  <a:pt x="93440" y="141327"/>
                </a:lnTo>
                <a:lnTo>
                  <a:pt x="111728" y="131421"/>
                </a:lnTo>
                <a:lnTo>
                  <a:pt x="126932" y="118919"/>
                </a:lnTo>
                <a:lnTo>
                  <a:pt x="135635" y="102274"/>
                </a:lnTo>
                <a:lnTo>
                  <a:pt x="137338" y="83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58406" y="4404575"/>
            <a:ext cx="1042492" cy="113521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14313" y="4838382"/>
            <a:ext cx="1119403" cy="100824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800739" y="3274948"/>
            <a:ext cx="4114800" cy="312420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71783" y="3245992"/>
            <a:ext cx="4171950" cy="3181350"/>
          </a:xfrm>
          <a:custGeom>
            <a:avLst/>
            <a:gdLst/>
            <a:ahLst/>
            <a:cxnLst/>
            <a:rect l="l" t="t" r="r" b="b"/>
            <a:pathLst>
              <a:path w="4171950" h="3181350">
                <a:moveTo>
                  <a:pt x="0" y="3181350"/>
                </a:moveTo>
                <a:lnTo>
                  <a:pt x="0" y="0"/>
                </a:lnTo>
                <a:lnTo>
                  <a:pt x="4171950" y="0"/>
                </a:lnTo>
                <a:lnTo>
                  <a:pt x="4171950" y="3181350"/>
                </a:lnTo>
                <a:lnTo>
                  <a:pt x="0" y="3181350"/>
                </a:lnTo>
                <a:close/>
              </a:path>
            </a:pathLst>
          </a:custGeom>
          <a:ln w="57150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17398"/>
            <a:ext cx="9140952" cy="5196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215" y="0"/>
            <a:ext cx="8901876" cy="5146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" y="5448172"/>
            <a:ext cx="6409931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0083" y="5676772"/>
            <a:ext cx="2731007" cy="102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5912992"/>
            <a:ext cx="7594853" cy="522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94993" y="5874892"/>
            <a:ext cx="1546225" cy="161290"/>
          </a:xfrm>
          <a:custGeom>
            <a:avLst/>
            <a:gdLst/>
            <a:ahLst/>
            <a:cxnLst/>
            <a:rect l="l" t="t" r="r" b="b"/>
            <a:pathLst>
              <a:path w="1546225" h="161289">
                <a:moveTo>
                  <a:pt x="1546098" y="76200"/>
                </a:moveTo>
                <a:lnTo>
                  <a:pt x="1546098" y="0"/>
                </a:lnTo>
                <a:lnTo>
                  <a:pt x="0" y="38100"/>
                </a:lnTo>
                <a:lnTo>
                  <a:pt x="0" y="160782"/>
                </a:lnTo>
                <a:lnTo>
                  <a:pt x="1546098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45619" y="6054725"/>
            <a:ext cx="3395979" cy="314325"/>
          </a:xfrm>
          <a:custGeom>
            <a:avLst/>
            <a:gdLst/>
            <a:ahLst/>
            <a:cxnLst/>
            <a:rect l="l" t="t" r="r" b="b"/>
            <a:pathLst>
              <a:path w="3395979" h="314325">
                <a:moveTo>
                  <a:pt x="3395472" y="0"/>
                </a:moveTo>
                <a:lnTo>
                  <a:pt x="0" y="247650"/>
                </a:lnTo>
                <a:lnTo>
                  <a:pt x="0" y="313944"/>
                </a:lnTo>
                <a:lnTo>
                  <a:pt x="3395472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36681" y="6211433"/>
            <a:ext cx="2228850" cy="600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1050" marR="5080" indent="-767715">
              <a:lnSpc>
                <a:spcPct val="100000"/>
              </a:lnSpc>
            </a:pPr>
            <a:r>
              <a:rPr sz="3200" i="1" spc="-10" dirty="0">
                <a:solidFill>
                  <a:srgbClr val="FFFF00"/>
                </a:solidFill>
                <a:latin typeface="Arial"/>
                <a:cs typeface="Arial"/>
              </a:rPr>
              <a:t>Мероприятия </a:t>
            </a:r>
            <a:r>
              <a:rPr sz="3200" i="1" spc="-5" dirty="0">
                <a:solidFill>
                  <a:srgbClr val="FFFF00"/>
                </a:solidFill>
                <a:latin typeface="Arial"/>
                <a:cs typeface="Arial"/>
              </a:rPr>
              <a:t>ДОУ по правовому  </a:t>
            </a:r>
            <a:r>
              <a:rPr sz="3200" i="1" spc="-10" dirty="0">
                <a:solidFill>
                  <a:srgbClr val="FFFF00"/>
                </a:solidFill>
                <a:latin typeface="Arial"/>
                <a:cs typeface="Arial"/>
              </a:rPr>
              <a:t>просвещению</a:t>
            </a:r>
            <a:r>
              <a:rPr sz="3200" i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i="1" spc="-10" dirty="0">
                <a:solidFill>
                  <a:srgbClr val="FFFF00"/>
                </a:solidFill>
                <a:latin typeface="Arial"/>
                <a:cs typeface="Arial"/>
              </a:rPr>
              <a:t>родителей</a:t>
            </a:r>
            <a:endParaRPr sz="3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785241" y="3697351"/>
            <a:ext cx="120904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0080"/>
                </a:solidFill>
                <a:latin typeface="Arial"/>
                <a:cs typeface="Arial"/>
              </a:rPr>
              <a:t>Активности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880">
              <a:lnSpc>
                <a:spcPct val="100000"/>
              </a:lnSpc>
            </a:pPr>
            <a:r>
              <a:rPr b="0" dirty="0">
                <a:solidFill>
                  <a:srgbClr val="FEFFFF"/>
                </a:solidFill>
                <a:latin typeface="Arial"/>
                <a:cs typeface="Arial"/>
              </a:rPr>
              <a:t>- </a:t>
            </a:r>
            <a:r>
              <a:rPr spc="-5" dirty="0"/>
              <a:t>В каждой возрастной </a:t>
            </a:r>
            <a:r>
              <a:rPr dirty="0"/>
              <a:t>группе оформлены информационные</a:t>
            </a:r>
            <a:r>
              <a:rPr spc="-20" dirty="0"/>
              <a:t> </a:t>
            </a:r>
            <a:r>
              <a:rPr dirty="0"/>
              <a:t>стенды</a:t>
            </a:r>
          </a:p>
          <a:p>
            <a:pPr marR="14604" algn="ctr">
              <a:lnSpc>
                <a:spcPct val="100000"/>
              </a:lnSpc>
            </a:pPr>
            <a:r>
              <a:rPr dirty="0"/>
              <a:t>«Защита прав</a:t>
            </a:r>
            <a:r>
              <a:rPr spc="-110" dirty="0"/>
              <a:t> </a:t>
            </a:r>
            <a:r>
              <a:rPr dirty="0"/>
              <a:t>ребенка»;</a:t>
            </a:r>
          </a:p>
          <a:p>
            <a:pPr marL="12700" marR="26034"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- Организуются консультации- </a:t>
            </a:r>
            <a:r>
              <a:rPr spc="-5" dirty="0"/>
              <a:t>беседы с </a:t>
            </a:r>
            <a:r>
              <a:rPr dirty="0"/>
              <a:t>проведением</a:t>
            </a:r>
            <a:r>
              <a:rPr spc="-75" dirty="0"/>
              <a:t> </a:t>
            </a:r>
            <a:r>
              <a:rPr dirty="0"/>
              <a:t>анкетирования  родителей «Я и мой</a:t>
            </a:r>
            <a:r>
              <a:rPr spc="-80" dirty="0"/>
              <a:t> </a:t>
            </a:r>
            <a:r>
              <a:rPr spc="-5" dirty="0"/>
              <a:t>ребенок»;</a:t>
            </a:r>
          </a:p>
          <a:p>
            <a:pPr marL="180975">
              <a:lnSpc>
                <a:spcPct val="100000"/>
              </a:lnSpc>
            </a:pPr>
            <a:r>
              <a:rPr dirty="0"/>
              <a:t>- Проводится выставка семейных работ «Мама, </a:t>
            </a:r>
            <a:r>
              <a:rPr spc="-5" dirty="0"/>
              <a:t>папа, я </a:t>
            </a:r>
            <a:r>
              <a:rPr dirty="0"/>
              <a:t>-</a:t>
            </a:r>
            <a:r>
              <a:rPr spc="-95" dirty="0"/>
              <a:t> </a:t>
            </a:r>
            <a:r>
              <a:rPr dirty="0"/>
              <a:t>счастливая</a:t>
            </a:r>
          </a:p>
          <a:p>
            <a:pPr marR="13335"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семья».</a:t>
            </a:r>
          </a:p>
          <a:p>
            <a:pPr marR="13335" algn="ctr">
              <a:lnSpc>
                <a:spcPct val="100000"/>
              </a:lnSpc>
            </a:pPr>
            <a:r>
              <a:rPr dirty="0"/>
              <a:t>- </a:t>
            </a:r>
            <a:r>
              <a:rPr spc="-5" dirty="0"/>
              <a:t>Составляется </a:t>
            </a:r>
            <a:r>
              <a:rPr dirty="0"/>
              <a:t>социальный паспорт каждой</a:t>
            </a:r>
            <a:r>
              <a:rPr spc="440" dirty="0"/>
              <a:t> </a:t>
            </a:r>
            <a:r>
              <a:rPr dirty="0"/>
              <a:t>семьи;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077604" y="3586882"/>
            <a:ext cx="60089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1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-165" baseline="-10416" dirty="0" err="1" smtClean="0">
                <a:solidFill>
                  <a:srgbClr val="00009A"/>
                </a:solidFill>
                <a:latin typeface="Arial"/>
                <a:cs typeface="Arial"/>
              </a:rPr>
              <a:t>с</a:t>
            </a:r>
            <a:r>
              <a:rPr sz="1800" b="1" spc="-110" dirty="0" err="1" smtClean="0">
                <a:solidFill>
                  <a:srgbClr val="FFFFFF"/>
                </a:solidFill>
                <a:latin typeface="Arial"/>
                <a:cs typeface="Arial"/>
              </a:rPr>
              <a:t>Организуется</a:t>
            </a:r>
            <a:r>
              <a:rPr sz="1800" b="1" spc="-1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посещение семей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 smtClean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lang="ru-RU" sz="1800" b="1" dirty="0" smtClean="0">
                <a:solidFill>
                  <a:srgbClr val="FFFFFF"/>
                </a:solidFill>
                <a:latin typeface="Arial"/>
                <a:cs typeface="Arial"/>
              </a:rPr>
              <a:t>елью оценки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235263" y="3833266"/>
            <a:ext cx="45986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взаимодействия взрослого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ребенком;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51395" y="4108272"/>
            <a:ext cx="8040370" cy="1672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3975" algn="ctr">
              <a:lnSpc>
                <a:spcPct val="100000"/>
              </a:lnSpc>
              <a:tabLst>
                <a:tab pos="1734820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- Проводятся родительские собрания, групповые и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индивидуальные  консультации	по вопросам правового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воспитания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ознакомления с 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нормативно-правовой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документацией;</a:t>
            </a:r>
            <a:endParaRPr sz="1800">
              <a:latin typeface="Arial"/>
              <a:cs typeface="Arial"/>
            </a:endParaRPr>
          </a:p>
          <a:p>
            <a:pPr marL="85471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- Организуются совместные физкультурные праздники,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Дни</a:t>
            </a:r>
            <a:endParaRPr sz="1800">
              <a:latin typeface="Arial"/>
              <a:cs typeface="Arial"/>
            </a:endParaRPr>
          </a:p>
          <a:p>
            <a:pPr marR="63500"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здоровья.</a:t>
            </a:r>
            <a:endParaRPr sz="1800">
              <a:latin typeface="Arial"/>
              <a:cs typeface="Arial"/>
            </a:endParaRPr>
          </a:p>
          <a:p>
            <a:pPr marL="28575" algn="ctr">
              <a:lnSpc>
                <a:spcPct val="100000"/>
              </a:lnSpc>
              <a:spcBef>
                <a:spcPts val="359"/>
              </a:spcBef>
            </a:pPr>
            <a:r>
              <a:rPr sz="1600" b="1" spc="-5" dirty="0">
                <a:solidFill>
                  <a:srgbClr val="000080"/>
                </a:solidFill>
                <a:latin typeface="Arial"/>
                <a:cs typeface="Arial"/>
              </a:rPr>
              <a:t>Продуктивности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17398"/>
            <a:ext cx="9140952" cy="5196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215" y="0"/>
            <a:ext cx="8901876" cy="5146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" y="5448172"/>
            <a:ext cx="6409931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0083" y="5676772"/>
            <a:ext cx="2731007" cy="102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5912992"/>
            <a:ext cx="7594853" cy="522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94993" y="5874892"/>
            <a:ext cx="1546225" cy="161290"/>
          </a:xfrm>
          <a:custGeom>
            <a:avLst/>
            <a:gdLst/>
            <a:ahLst/>
            <a:cxnLst/>
            <a:rect l="l" t="t" r="r" b="b"/>
            <a:pathLst>
              <a:path w="1546225" h="161289">
                <a:moveTo>
                  <a:pt x="1546098" y="76200"/>
                </a:moveTo>
                <a:lnTo>
                  <a:pt x="1546098" y="0"/>
                </a:lnTo>
                <a:lnTo>
                  <a:pt x="0" y="38100"/>
                </a:lnTo>
                <a:lnTo>
                  <a:pt x="0" y="160782"/>
                </a:lnTo>
                <a:lnTo>
                  <a:pt x="1546098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45619" y="6054725"/>
            <a:ext cx="3395979" cy="314325"/>
          </a:xfrm>
          <a:custGeom>
            <a:avLst/>
            <a:gdLst/>
            <a:ahLst/>
            <a:cxnLst/>
            <a:rect l="l" t="t" r="r" b="b"/>
            <a:pathLst>
              <a:path w="3395979" h="314325">
                <a:moveTo>
                  <a:pt x="3395472" y="0"/>
                </a:moveTo>
                <a:lnTo>
                  <a:pt x="0" y="247650"/>
                </a:lnTo>
                <a:lnTo>
                  <a:pt x="0" y="313944"/>
                </a:lnTo>
                <a:lnTo>
                  <a:pt x="3395472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14539" y="1827148"/>
            <a:ext cx="7391400" cy="3083560"/>
          </a:xfrm>
          <a:custGeom>
            <a:avLst/>
            <a:gdLst/>
            <a:ahLst/>
            <a:cxnLst/>
            <a:rect l="l" t="t" r="r" b="b"/>
            <a:pathLst>
              <a:path w="7391400" h="3083560">
                <a:moveTo>
                  <a:pt x="0" y="0"/>
                </a:moveTo>
                <a:lnTo>
                  <a:pt x="0" y="3083052"/>
                </a:lnTo>
                <a:lnTo>
                  <a:pt x="7391400" y="3083052"/>
                </a:lnTo>
                <a:lnTo>
                  <a:pt x="7391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14539" y="1827148"/>
            <a:ext cx="7391400" cy="3083560"/>
          </a:xfrm>
          <a:custGeom>
            <a:avLst/>
            <a:gdLst/>
            <a:ahLst/>
            <a:cxnLst/>
            <a:rect l="l" t="t" r="r" b="b"/>
            <a:pathLst>
              <a:path w="7391400" h="3083560">
                <a:moveTo>
                  <a:pt x="0" y="0"/>
                </a:moveTo>
                <a:lnTo>
                  <a:pt x="0" y="3083052"/>
                </a:lnTo>
                <a:lnTo>
                  <a:pt x="7391400" y="3083052"/>
                </a:lnTo>
                <a:lnTo>
                  <a:pt x="73914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FF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285113" y="1909414"/>
            <a:ext cx="6791325" cy="263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" marR="5080" indent="-90170">
              <a:lnSpc>
                <a:spcPct val="89800"/>
              </a:lnSpc>
              <a:tabLst>
                <a:tab pos="2299970" algn="l"/>
              </a:tabLst>
            </a:pPr>
            <a:r>
              <a:rPr sz="2400" b="1" dirty="0">
                <a:latin typeface="Arial"/>
                <a:cs typeface="Arial"/>
              </a:rPr>
              <a:t>Актуальность	</a:t>
            </a:r>
            <a:r>
              <a:rPr sz="2400" b="1" spc="-5" dirty="0">
                <a:latin typeface="Arial"/>
                <a:cs typeface="Arial"/>
              </a:rPr>
              <a:t>правового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воспитания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в  </a:t>
            </a:r>
            <a:r>
              <a:rPr sz="2400" b="1" spc="-5" dirty="0">
                <a:latin typeface="Arial"/>
                <a:cs typeface="Arial"/>
              </a:rPr>
              <a:t>наши дни однозначна: </a:t>
            </a:r>
            <a:r>
              <a:rPr sz="2400" b="1" dirty="0">
                <a:latin typeface="Arial"/>
                <a:cs typeface="Arial"/>
              </a:rPr>
              <a:t>общество </a:t>
            </a:r>
            <a:r>
              <a:rPr sz="2400" b="1" spc="-5" dirty="0">
                <a:latin typeface="Arial"/>
                <a:cs typeface="Arial"/>
              </a:rPr>
              <a:t>нуждается  </a:t>
            </a:r>
            <a:r>
              <a:rPr sz="2400" b="1" dirty="0">
                <a:latin typeface="Arial"/>
                <a:cs typeface="Arial"/>
              </a:rPr>
              <a:t>в социально </a:t>
            </a:r>
            <a:r>
              <a:rPr sz="2400" b="1" spc="-5" dirty="0">
                <a:latin typeface="Arial"/>
                <a:cs typeface="Arial"/>
              </a:rPr>
              <a:t>зрелых, </a:t>
            </a:r>
            <a:r>
              <a:rPr sz="2400" b="1" dirty="0">
                <a:latin typeface="Arial"/>
                <a:cs typeface="Arial"/>
              </a:rPr>
              <a:t>свободных  </a:t>
            </a:r>
            <a:r>
              <a:rPr sz="2400" b="1" spc="-5" dirty="0">
                <a:latin typeface="Arial"/>
                <a:cs typeface="Arial"/>
              </a:rPr>
              <a:t>личностях, обладающих </a:t>
            </a:r>
            <a:r>
              <a:rPr sz="2400" b="1" dirty="0">
                <a:latin typeface="Arial"/>
                <a:cs typeface="Arial"/>
              </a:rPr>
              <a:t>правовыми  </a:t>
            </a:r>
            <a:r>
              <a:rPr sz="2400" b="1" spc="-5" dirty="0">
                <a:latin typeface="Arial"/>
                <a:cs typeface="Arial"/>
              </a:rPr>
              <a:t>знаниями. Воспитать такие личности  возможно лишь </a:t>
            </a:r>
            <a:r>
              <a:rPr sz="2400" b="1" dirty="0">
                <a:latin typeface="Arial"/>
                <a:cs typeface="Arial"/>
              </a:rPr>
              <a:t>в </a:t>
            </a:r>
            <a:r>
              <a:rPr sz="2400" b="1" spc="-5" dirty="0">
                <a:latin typeface="Arial"/>
                <a:cs typeface="Arial"/>
              </a:rPr>
              <a:t>условиях </a:t>
            </a:r>
            <a:r>
              <a:rPr sz="2400" b="1" dirty="0">
                <a:latin typeface="Arial"/>
                <a:cs typeface="Arial"/>
              </a:rPr>
              <a:t>соблюдения  </a:t>
            </a:r>
            <a:r>
              <a:rPr sz="2400" b="1" spc="-5" dirty="0">
                <a:latin typeface="Arial"/>
                <a:cs typeface="Arial"/>
              </a:rPr>
              <a:t>правовых норм, исключающих нарушение  прав </a:t>
            </a:r>
            <a:r>
              <a:rPr sz="2400" b="1" dirty="0">
                <a:latin typeface="Arial"/>
                <a:cs typeface="Arial"/>
              </a:rPr>
              <a:t>и </a:t>
            </a:r>
            <a:r>
              <a:rPr sz="2400" b="1" spc="-5" dirty="0">
                <a:latin typeface="Arial"/>
                <a:cs typeface="Arial"/>
              </a:rPr>
              <a:t>достоинств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детей.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946" rIns="0" bIns="0" rtlCol="0">
            <a:spAutoFit/>
          </a:bodyPr>
          <a:lstStyle/>
          <a:p>
            <a:pPr marL="1184910">
              <a:lnSpc>
                <a:spcPct val="100000"/>
              </a:lnSpc>
            </a:pPr>
            <a:r>
              <a:rPr i="1" spc="-5" dirty="0">
                <a:solidFill>
                  <a:srgbClr val="65FF33"/>
                </a:solidFill>
                <a:latin typeface="Arial"/>
                <a:cs typeface="Arial"/>
              </a:rPr>
              <a:t>АКТУАЛЬНОСТЬ</a:t>
            </a: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17398"/>
            <a:ext cx="9140952" cy="5196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215" y="0"/>
            <a:ext cx="8901876" cy="5146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" y="5448172"/>
            <a:ext cx="6409931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0083" y="5676772"/>
            <a:ext cx="2731007" cy="102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5912992"/>
            <a:ext cx="7594853" cy="522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94993" y="5874892"/>
            <a:ext cx="1546225" cy="161290"/>
          </a:xfrm>
          <a:custGeom>
            <a:avLst/>
            <a:gdLst/>
            <a:ahLst/>
            <a:cxnLst/>
            <a:rect l="l" t="t" r="r" b="b"/>
            <a:pathLst>
              <a:path w="1546225" h="161289">
                <a:moveTo>
                  <a:pt x="1546098" y="76200"/>
                </a:moveTo>
                <a:lnTo>
                  <a:pt x="1546098" y="0"/>
                </a:lnTo>
                <a:lnTo>
                  <a:pt x="0" y="38100"/>
                </a:lnTo>
                <a:lnTo>
                  <a:pt x="0" y="160782"/>
                </a:lnTo>
                <a:lnTo>
                  <a:pt x="1546098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45619" y="6054725"/>
            <a:ext cx="3395979" cy="314325"/>
          </a:xfrm>
          <a:custGeom>
            <a:avLst/>
            <a:gdLst/>
            <a:ahLst/>
            <a:cxnLst/>
            <a:rect l="l" t="t" r="r" b="b"/>
            <a:pathLst>
              <a:path w="3395979" h="314325">
                <a:moveTo>
                  <a:pt x="3395472" y="0"/>
                </a:moveTo>
                <a:lnTo>
                  <a:pt x="0" y="247650"/>
                </a:lnTo>
                <a:lnTo>
                  <a:pt x="0" y="313944"/>
                </a:lnTo>
                <a:lnTo>
                  <a:pt x="3395472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66605" y="1055242"/>
            <a:ext cx="1289685" cy="161925"/>
          </a:xfrm>
          <a:custGeom>
            <a:avLst/>
            <a:gdLst/>
            <a:ahLst/>
            <a:cxnLst/>
            <a:rect l="l" t="t" r="r" b="b"/>
            <a:pathLst>
              <a:path w="1289685" h="161925">
                <a:moveTo>
                  <a:pt x="1289304" y="0"/>
                </a:moveTo>
                <a:lnTo>
                  <a:pt x="161544" y="0"/>
                </a:lnTo>
                <a:lnTo>
                  <a:pt x="0" y="161544"/>
                </a:lnTo>
                <a:lnTo>
                  <a:pt x="1127760" y="161544"/>
                </a:lnTo>
                <a:lnTo>
                  <a:pt x="1289304" y="0"/>
                </a:lnTo>
                <a:close/>
              </a:path>
            </a:pathLst>
          </a:custGeom>
          <a:solidFill>
            <a:srgbClr val="1E3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094365" y="1055242"/>
            <a:ext cx="161925" cy="161925"/>
          </a:xfrm>
          <a:custGeom>
            <a:avLst/>
            <a:gdLst/>
            <a:ahLst/>
            <a:cxnLst/>
            <a:rect l="l" t="t" r="r" b="b"/>
            <a:pathLst>
              <a:path w="161925" h="161925">
                <a:moveTo>
                  <a:pt x="0" y="161544"/>
                </a:moveTo>
                <a:lnTo>
                  <a:pt x="161544" y="0"/>
                </a:lnTo>
              </a:path>
            </a:pathLst>
          </a:custGeom>
          <a:ln w="3175">
            <a:solidFill>
              <a:srgbClr val="1E3C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26101" y="1055242"/>
            <a:ext cx="1289685" cy="161925"/>
          </a:xfrm>
          <a:custGeom>
            <a:avLst/>
            <a:gdLst/>
            <a:ahLst/>
            <a:cxnLst/>
            <a:rect l="l" t="t" r="r" b="b"/>
            <a:pathLst>
              <a:path w="1289685" h="161925">
                <a:moveTo>
                  <a:pt x="1289304" y="0"/>
                </a:moveTo>
                <a:lnTo>
                  <a:pt x="161544" y="0"/>
                </a:lnTo>
                <a:lnTo>
                  <a:pt x="0" y="161544"/>
                </a:lnTo>
                <a:lnTo>
                  <a:pt x="1127760" y="161544"/>
                </a:lnTo>
                <a:lnTo>
                  <a:pt x="1289304" y="0"/>
                </a:lnTo>
                <a:close/>
              </a:path>
            </a:pathLst>
          </a:custGeom>
          <a:solidFill>
            <a:srgbClr val="1E3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53860" y="1055242"/>
            <a:ext cx="161925" cy="161925"/>
          </a:xfrm>
          <a:custGeom>
            <a:avLst/>
            <a:gdLst/>
            <a:ahLst/>
            <a:cxnLst/>
            <a:rect l="l" t="t" r="r" b="b"/>
            <a:pathLst>
              <a:path w="161925" h="161925">
                <a:moveTo>
                  <a:pt x="0" y="161544"/>
                </a:moveTo>
                <a:lnTo>
                  <a:pt x="161544" y="0"/>
                </a:lnTo>
              </a:path>
            </a:pathLst>
          </a:custGeom>
          <a:ln w="3175">
            <a:solidFill>
              <a:srgbClr val="1E3C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26113" y="852550"/>
            <a:ext cx="161925" cy="364490"/>
          </a:xfrm>
          <a:custGeom>
            <a:avLst/>
            <a:gdLst/>
            <a:ahLst/>
            <a:cxnLst/>
            <a:rect l="l" t="t" r="r" b="b"/>
            <a:pathLst>
              <a:path w="161925" h="364490">
                <a:moveTo>
                  <a:pt x="161544" y="202692"/>
                </a:moveTo>
                <a:lnTo>
                  <a:pt x="161544" y="0"/>
                </a:lnTo>
                <a:lnTo>
                  <a:pt x="0" y="161544"/>
                </a:lnTo>
                <a:lnTo>
                  <a:pt x="0" y="364236"/>
                </a:lnTo>
                <a:lnTo>
                  <a:pt x="161544" y="202692"/>
                </a:lnTo>
                <a:close/>
              </a:path>
            </a:pathLst>
          </a:custGeom>
          <a:solidFill>
            <a:srgbClr val="2D5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26113" y="1055242"/>
            <a:ext cx="161925" cy="161925"/>
          </a:xfrm>
          <a:custGeom>
            <a:avLst/>
            <a:gdLst/>
            <a:ahLst/>
            <a:cxnLst/>
            <a:rect l="l" t="t" r="r" b="b"/>
            <a:pathLst>
              <a:path w="161925" h="161925">
                <a:moveTo>
                  <a:pt x="0" y="161544"/>
                </a:moveTo>
                <a:lnTo>
                  <a:pt x="161544" y="0"/>
                </a:lnTo>
              </a:path>
            </a:pathLst>
          </a:custGeom>
          <a:ln w="3175">
            <a:solidFill>
              <a:srgbClr val="2D5A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848727" y="141604"/>
            <a:ext cx="161925" cy="872490"/>
          </a:xfrm>
          <a:custGeom>
            <a:avLst/>
            <a:gdLst/>
            <a:ahLst/>
            <a:cxnLst/>
            <a:rect l="l" t="t" r="r" b="b"/>
            <a:pathLst>
              <a:path w="161925" h="872490">
                <a:moveTo>
                  <a:pt x="161544" y="710946"/>
                </a:moveTo>
                <a:lnTo>
                  <a:pt x="161543" y="0"/>
                </a:lnTo>
                <a:lnTo>
                  <a:pt x="0" y="161544"/>
                </a:lnTo>
                <a:lnTo>
                  <a:pt x="0" y="872490"/>
                </a:lnTo>
                <a:lnTo>
                  <a:pt x="161544" y="710946"/>
                </a:lnTo>
                <a:close/>
              </a:path>
            </a:pathLst>
          </a:custGeom>
          <a:solidFill>
            <a:srgbClr val="2D5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48727" y="852550"/>
            <a:ext cx="161925" cy="161925"/>
          </a:xfrm>
          <a:custGeom>
            <a:avLst/>
            <a:gdLst/>
            <a:ahLst/>
            <a:cxnLst/>
            <a:rect l="l" t="t" r="r" b="b"/>
            <a:pathLst>
              <a:path w="161925" h="161925">
                <a:moveTo>
                  <a:pt x="0" y="161544"/>
                </a:moveTo>
                <a:lnTo>
                  <a:pt x="161544" y="0"/>
                </a:lnTo>
              </a:path>
            </a:pathLst>
          </a:custGeom>
          <a:ln w="3175">
            <a:solidFill>
              <a:srgbClr val="2D5A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71727" y="141604"/>
            <a:ext cx="6638925" cy="161925"/>
          </a:xfrm>
          <a:custGeom>
            <a:avLst/>
            <a:gdLst/>
            <a:ahLst/>
            <a:cxnLst/>
            <a:rect l="l" t="t" r="r" b="b"/>
            <a:pathLst>
              <a:path w="6638925" h="161925">
                <a:moveTo>
                  <a:pt x="6638544" y="0"/>
                </a:moveTo>
                <a:lnTo>
                  <a:pt x="161544" y="0"/>
                </a:lnTo>
                <a:lnTo>
                  <a:pt x="0" y="161544"/>
                </a:lnTo>
                <a:lnTo>
                  <a:pt x="6477000" y="161544"/>
                </a:lnTo>
                <a:lnTo>
                  <a:pt x="6638544" y="0"/>
                </a:lnTo>
                <a:close/>
              </a:path>
            </a:pathLst>
          </a:custGeom>
          <a:solidFill>
            <a:srgbClr val="1E3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848727" y="141604"/>
            <a:ext cx="161925" cy="161925"/>
          </a:xfrm>
          <a:custGeom>
            <a:avLst/>
            <a:gdLst/>
            <a:ahLst/>
            <a:cxnLst/>
            <a:rect l="l" t="t" r="r" b="b"/>
            <a:pathLst>
              <a:path w="161925" h="161925">
                <a:moveTo>
                  <a:pt x="0" y="161544"/>
                </a:moveTo>
                <a:lnTo>
                  <a:pt x="161544" y="0"/>
                </a:lnTo>
              </a:path>
            </a:pathLst>
          </a:custGeom>
          <a:ln w="3175">
            <a:solidFill>
              <a:srgbClr val="1E3C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71739" y="303148"/>
            <a:ext cx="6477000" cy="1066800"/>
          </a:xfrm>
          <a:custGeom>
            <a:avLst/>
            <a:gdLst/>
            <a:ahLst/>
            <a:cxnLst/>
            <a:rect l="l" t="t" r="r" b="b"/>
            <a:pathLst>
              <a:path w="6477000" h="1066800">
                <a:moveTo>
                  <a:pt x="6477000" y="710946"/>
                </a:moveTo>
                <a:lnTo>
                  <a:pt x="6477000" y="0"/>
                </a:lnTo>
                <a:lnTo>
                  <a:pt x="0" y="0"/>
                </a:lnTo>
                <a:lnTo>
                  <a:pt x="0" y="710946"/>
                </a:lnTo>
                <a:lnTo>
                  <a:pt x="2722626" y="710946"/>
                </a:lnTo>
                <a:lnTo>
                  <a:pt x="2722626" y="1018728"/>
                </a:lnTo>
                <a:lnTo>
                  <a:pt x="3238500" y="1066800"/>
                </a:lnTo>
                <a:lnTo>
                  <a:pt x="3754374" y="1018728"/>
                </a:lnTo>
                <a:lnTo>
                  <a:pt x="3754374" y="710946"/>
                </a:lnTo>
                <a:lnTo>
                  <a:pt x="6477000" y="710946"/>
                </a:lnTo>
                <a:close/>
              </a:path>
              <a:path w="6477000" h="1066800">
                <a:moveTo>
                  <a:pt x="2722626" y="1018728"/>
                </a:moveTo>
                <a:lnTo>
                  <a:pt x="2722626" y="913638"/>
                </a:lnTo>
                <a:lnTo>
                  <a:pt x="1594866" y="913638"/>
                </a:lnTo>
                <a:lnTo>
                  <a:pt x="2722626" y="1018728"/>
                </a:lnTo>
                <a:close/>
              </a:path>
              <a:path w="6477000" h="1066800">
                <a:moveTo>
                  <a:pt x="4882134" y="913638"/>
                </a:moveTo>
                <a:lnTo>
                  <a:pt x="3754374" y="913638"/>
                </a:lnTo>
                <a:lnTo>
                  <a:pt x="3754374" y="1018728"/>
                </a:lnTo>
                <a:lnTo>
                  <a:pt x="4882134" y="913638"/>
                </a:lnTo>
                <a:close/>
              </a:path>
            </a:pathLst>
          </a:custGeom>
          <a:solidFill>
            <a:srgbClr val="C4C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71739" y="1014094"/>
            <a:ext cx="2722880" cy="0"/>
          </a:xfrm>
          <a:custGeom>
            <a:avLst/>
            <a:gdLst/>
            <a:ahLst/>
            <a:cxnLst/>
            <a:rect l="l" t="t" r="r" b="b"/>
            <a:pathLst>
              <a:path w="2722879">
                <a:moveTo>
                  <a:pt x="0" y="0"/>
                </a:moveTo>
                <a:lnTo>
                  <a:pt x="2722626" y="0"/>
                </a:lnTo>
              </a:path>
            </a:pathLst>
          </a:custGeom>
          <a:ln w="12954">
            <a:solidFill>
              <a:srgbClr val="6D8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94365" y="1014094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2692"/>
                </a:lnTo>
              </a:path>
            </a:pathLst>
          </a:custGeom>
          <a:ln w="12954">
            <a:solidFill>
              <a:srgbClr val="8095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66605" y="1216786"/>
            <a:ext cx="1127760" cy="0"/>
          </a:xfrm>
          <a:custGeom>
            <a:avLst/>
            <a:gdLst/>
            <a:ahLst/>
            <a:cxnLst/>
            <a:rect l="l" t="t" r="r" b="b"/>
            <a:pathLst>
              <a:path w="1127760">
                <a:moveTo>
                  <a:pt x="1127760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6D8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66605" y="1216786"/>
            <a:ext cx="1644014" cy="153670"/>
          </a:xfrm>
          <a:custGeom>
            <a:avLst/>
            <a:gdLst/>
            <a:ahLst/>
            <a:cxnLst/>
            <a:rect l="l" t="t" r="r" b="b"/>
            <a:pathLst>
              <a:path w="1644014" h="153669">
                <a:moveTo>
                  <a:pt x="0" y="0"/>
                </a:moveTo>
                <a:lnTo>
                  <a:pt x="1643633" y="153161"/>
                </a:lnTo>
              </a:path>
            </a:pathLst>
          </a:custGeom>
          <a:ln w="12954">
            <a:solidFill>
              <a:srgbClr val="6B7C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10239" y="1216786"/>
            <a:ext cx="1644014" cy="153670"/>
          </a:xfrm>
          <a:custGeom>
            <a:avLst/>
            <a:gdLst/>
            <a:ahLst/>
            <a:cxnLst/>
            <a:rect l="l" t="t" r="r" b="b"/>
            <a:pathLst>
              <a:path w="1644014" h="153669">
                <a:moveTo>
                  <a:pt x="0" y="153162"/>
                </a:moveTo>
                <a:lnTo>
                  <a:pt x="1643633" y="0"/>
                </a:lnTo>
              </a:path>
            </a:pathLst>
          </a:custGeom>
          <a:ln w="12954">
            <a:solidFill>
              <a:srgbClr val="7083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126101" y="1216786"/>
            <a:ext cx="1127760" cy="0"/>
          </a:xfrm>
          <a:custGeom>
            <a:avLst/>
            <a:gdLst/>
            <a:ahLst/>
            <a:cxnLst/>
            <a:rect l="l" t="t" r="r" b="b"/>
            <a:pathLst>
              <a:path w="1127760">
                <a:moveTo>
                  <a:pt x="1127760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6D8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126113" y="1014094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202691"/>
                </a:moveTo>
                <a:lnTo>
                  <a:pt x="0" y="0"/>
                </a:lnTo>
              </a:path>
            </a:pathLst>
          </a:custGeom>
          <a:ln w="12954">
            <a:solidFill>
              <a:srgbClr val="8CA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26113" y="1014094"/>
            <a:ext cx="2722880" cy="0"/>
          </a:xfrm>
          <a:custGeom>
            <a:avLst/>
            <a:gdLst/>
            <a:ahLst/>
            <a:cxnLst/>
            <a:rect l="l" t="t" r="r" b="b"/>
            <a:pathLst>
              <a:path w="2722879">
                <a:moveTo>
                  <a:pt x="0" y="0"/>
                </a:moveTo>
                <a:lnTo>
                  <a:pt x="2722626" y="0"/>
                </a:lnTo>
              </a:path>
            </a:pathLst>
          </a:custGeom>
          <a:ln w="12954">
            <a:solidFill>
              <a:srgbClr val="6D8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848727" y="303148"/>
            <a:ext cx="0" cy="711200"/>
          </a:xfrm>
          <a:custGeom>
            <a:avLst/>
            <a:gdLst/>
            <a:ahLst/>
            <a:cxnLst/>
            <a:rect l="l" t="t" r="r" b="b"/>
            <a:pathLst>
              <a:path h="711200">
                <a:moveTo>
                  <a:pt x="0" y="710946"/>
                </a:moveTo>
                <a:lnTo>
                  <a:pt x="0" y="0"/>
                </a:lnTo>
              </a:path>
            </a:pathLst>
          </a:custGeom>
          <a:ln w="12954">
            <a:solidFill>
              <a:srgbClr val="8CA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727" y="303148"/>
            <a:ext cx="6477000" cy="0"/>
          </a:xfrm>
          <a:custGeom>
            <a:avLst/>
            <a:gdLst/>
            <a:ahLst/>
            <a:cxnLst/>
            <a:rect l="l" t="t" r="r" b="b"/>
            <a:pathLst>
              <a:path w="6477000">
                <a:moveTo>
                  <a:pt x="6477000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6D8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71739" y="303148"/>
            <a:ext cx="0" cy="711200"/>
          </a:xfrm>
          <a:custGeom>
            <a:avLst/>
            <a:gdLst/>
            <a:ahLst/>
            <a:cxnLst/>
            <a:rect l="l" t="t" r="r" b="b"/>
            <a:pathLst>
              <a:path h="711200">
                <a:moveTo>
                  <a:pt x="0" y="0"/>
                </a:moveTo>
                <a:lnTo>
                  <a:pt x="0" y="710946"/>
                </a:lnTo>
              </a:path>
            </a:pathLst>
          </a:custGeom>
          <a:ln w="12954">
            <a:solidFill>
              <a:srgbClr val="8095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562" rIns="0" bIns="0" rtlCol="0">
            <a:spAutoFit/>
          </a:bodyPr>
          <a:lstStyle/>
          <a:p>
            <a:pPr marL="1218565">
              <a:lnSpc>
                <a:spcPct val="100000"/>
              </a:lnSpc>
            </a:pPr>
            <a:r>
              <a:rPr i="1" spc="-5" dirty="0">
                <a:solidFill>
                  <a:srgbClr val="FF0000"/>
                </a:solidFill>
                <a:latin typeface="Arial"/>
                <a:cs typeface="Arial"/>
              </a:rPr>
              <a:t>Основные</a:t>
            </a:r>
            <a:r>
              <a:rPr i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i="1" spc="-5" dirty="0">
                <a:solidFill>
                  <a:srgbClr val="FF0000"/>
                </a:solidFill>
                <a:latin typeface="Arial"/>
                <a:cs typeface="Arial"/>
              </a:rPr>
              <a:t>задачи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335443" y="1944750"/>
            <a:ext cx="8733155" cy="4654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4580" indent="-1014730">
              <a:lnSpc>
                <a:spcPct val="100000"/>
              </a:lnSpc>
              <a:buClr>
                <a:srgbClr val="FFFFFF"/>
              </a:buClr>
              <a:buChar char="-"/>
              <a:tabLst>
                <a:tab pos="195580" algn="l"/>
              </a:tabLst>
            </a:pPr>
            <a:r>
              <a:rPr sz="1600" b="1" spc="-5" dirty="0">
                <a:solidFill>
                  <a:srgbClr val="65FF33"/>
                </a:solidFill>
                <a:latin typeface="Arial"/>
                <a:cs typeface="Arial"/>
              </a:rPr>
              <a:t>создание условий для формирования </a:t>
            </a:r>
            <a:r>
              <a:rPr sz="1600" b="1" dirty="0">
                <a:solidFill>
                  <a:srgbClr val="65FF33"/>
                </a:solidFill>
                <a:latin typeface="Arial"/>
                <a:cs typeface="Arial"/>
              </a:rPr>
              <a:t>у </a:t>
            </a:r>
            <a:r>
              <a:rPr sz="1600" b="1" spc="-5" dirty="0">
                <a:solidFill>
                  <a:srgbClr val="65FF33"/>
                </a:solidFill>
                <a:latin typeface="Arial"/>
                <a:cs typeface="Arial"/>
              </a:rPr>
              <a:t>детей правовой</a:t>
            </a:r>
            <a:r>
              <a:rPr sz="1600" b="1" spc="40" dirty="0">
                <a:solidFill>
                  <a:srgbClr val="65FF3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65FF33"/>
                </a:solidFill>
                <a:latin typeface="Arial"/>
                <a:cs typeface="Arial"/>
              </a:rPr>
              <a:t>компетентности;</a:t>
            </a:r>
            <a:endParaRPr sz="1600">
              <a:latin typeface="Arial"/>
              <a:cs typeface="Arial"/>
            </a:endParaRPr>
          </a:p>
          <a:p>
            <a:pPr marL="1084580" marR="975994" indent="-1014094">
              <a:lnSpc>
                <a:spcPct val="100000"/>
              </a:lnSpc>
              <a:spcBef>
                <a:spcPts val="5"/>
              </a:spcBef>
              <a:buChar char="-"/>
              <a:tabLst>
                <a:tab pos="19621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ознакомление детей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соответствующей их возрасту форме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социально-  правовыми нормами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правилами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поведения;</a:t>
            </a:r>
            <a:endParaRPr sz="1600">
              <a:latin typeface="Arial"/>
              <a:cs typeface="Arial"/>
            </a:endParaRPr>
          </a:p>
          <a:p>
            <a:pPr marL="497840" marR="439420" indent="-394335">
              <a:lnSpc>
                <a:spcPct val="100000"/>
              </a:lnSpc>
              <a:spcBef>
                <a:spcPts val="5"/>
              </a:spcBef>
              <a:buChar char="-"/>
              <a:tabLst>
                <a:tab pos="229235" algn="l"/>
              </a:tabLst>
            </a:pPr>
            <a:r>
              <a:rPr sz="1600" b="1" spc="-5" dirty="0">
                <a:solidFill>
                  <a:srgbClr val="65FF33"/>
                </a:solidFill>
                <a:latin typeface="Arial"/>
                <a:cs typeface="Arial"/>
              </a:rPr>
              <a:t>формирование </a:t>
            </a:r>
            <a:r>
              <a:rPr sz="1600" b="1" dirty="0">
                <a:solidFill>
                  <a:srgbClr val="65FF33"/>
                </a:solidFill>
                <a:latin typeface="Arial"/>
                <a:cs typeface="Arial"/>
              </a:rPr>
              <a:t>у </a:t>
            </a:r>
            <a:r>
              <a:rPr sz="1600" b="1" spc="-5" dirty="0">
                <a:solidFill>
                  <a:srgbClr val="65FF33"/>
                </a:solidFill>
                <a:latin typeface="Arial"/>
                <a:cs typeface="Arial"/>
              </a:rPr>
              <a:t>детей социальной ответственности, способности понимать </a:t>
            </a:r>
            <a:r>
              <a:rPr sz="1600" b="1" dirty="0">
                <a:solidFill>
                  <a:srgbClr val="65FF33"/>
                </a:solidFill>
                <a:latin typeface="Arial"/>
                <a:cs typeface="Arial"/>
              </a:rPr>
              <a:t>и  </a:t>
            </a:r>
            <a:r>
              <a:rPr sz="1600" b="1" spc="-5" dirty="0">
                <a:solidFill>
                  <a:srgbClr val="65FF33"/>
                </a:solidFill>
                <a:latin typeface="Arial"/>
                <a:cs typeface="Arial"/>
              </a:rPr>
              <a:t>оценивать </a:t>
            </a:r>
            <a:r>
              <a:rPr sz="1600" b="1" dirty="0">
                <a:solidFill>
                  <a:srgbClr val="65FF33"/>
                </a:solidFill>
                <a:latin typeface="Arial"/>
                <a:cs typeface="Arial"/>
              </a:rPr>
              <a:t>свои </a:t>
            </a:r>
            <a:r>
              <a:rPr sz="1600" b="1" spc="-5" dirty="0">
                <a:solidFill>
                  <a:srgbClr val="65FF33"/>
                </a:solidFill>
                <a:latin typeface="Arial"/>
                <a:cs typeface="Arial"/>
              </a:rPr>
              <a:t>поступки </a:t>
            </a:r>
            <a:r>
              <a:rPr sz="1600" b="1" dirty="0">
                <a:solidFill>
                  <a:srgbClr val="65FF33"/>
                </a:solidFill>
                <a:latin typeface="Arial"/>
                <a:cs typeface="Arial"/>
              </a:rPr>
              <a:t>и </a:t>
            </a:r>
            <a:r>
              <a:rPr sz="1600" b="1" spc="-5" dirty="0">
                <a:solidFill>
                  <a:srgbClr val="65FF33"/>
                </a:solidFill>
                <a:latin typeface="Arial"/>
                <a:cs typeface="Arial"/>
              </a:rPr>
              <a:t>поступки окружающих</a:t>
            </a:r>
            <a:r>
              <a:rPr sz="1600" b="1" spc="5" dirty="0">
                <a:solidFill>
                  <a:srgbClr val="65FF3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65FF33"/>
                </a:solidFill>
                <a:latin typeface="Arial"/>
                <a:cs typeface="Arial"/>
              </a:rPr>
              <a:t>людей;</a:t>
            </a:r>
            <a:endParaRPr sz="1600">
              <a:latin typeface="Arial"/>
              <a:cs typeface="Arial"/>
            </a:endParaRPr>
          </a:p>
          <a:p>
            <a:pPr marL="61594" marR="224154" indent="-1270">
              <a:lnSpc>
                <a:spcPct val="100000"/>
              </a:lnSpc>
              <a:buChar char="-"/>
              <a:tabLst>
                <a:tab pos="243204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воспитание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у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детей уважительного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терпимого отношения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к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людям независимо  от их происхождения,  расовой 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национальной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принадлежности,</a:t>
            </a:r>
            <a:endParaRPr sz="1600">
              <a:latin typeface="Arial"/>
              <a:cs typeface="Arial"/>
            </a:endParaRPr>
          </a:p>
          <a:p>
            <a:pPr marR="1820545" algn="ctr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языка, 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пола, внешнего облика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физических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недостатков;</a:t>
            </a:r>
            <a:endParaRPr sz="1600">
              <a:latin typeface="Arial"/>
              <a:cs typeface="Arial"/>
            </a:endParaRPr>
          </a:p>
          <a:p>
            <a:pPr marL="74930" marR="253365" indent="-41910">
              <a:lnSpc>
                <a:spcPct val="100000"/>
              </a:lnSpc>
              <a:spcBef>
                <a:spcPts val="5"/>
              </a:spcBef>
              <a:buChar char="-"/>
              <a:tabLst>
                <a:tab pos="158750" algn="l"/>
              </a:tabLst>
            </a:pPr>
            <a:r>
              <a:rPr sz="1600" b="1" spc="-5" dirty="0">
                <a:solidFill>
                  <a:srgbClr val="65FF33"/>
                </a:solidFill>
                <a:latin typeface="Arial"/>
                <a:cs typeface="Arial"/>
              </a:rPr>
              <a:t>содействие процессу формирования </a:t>
            </a:r>
            <a:r>
              <a:rPr sz="1600" b="1" dirty="0">
                <a:solidFill>
                  <a:srgbClr val="65FF33"/>
                </a:solidFill>
                <a:latin typeface="Arial"/>
                <a:cs typeface="Arial"/>
              </a:rPr>
              <a:t>у </a:t>
            </a:r>
            <a:r>
              <a:rPr sz="1600" b="1" spc="-5" dirty="0">
                <a:solidFill>
                  <a:srgbClr val="65FF33"/>
                </a:solidFill>
                <a:latin typeface="Arial"/>
                <a:cs typeface="Arial"/>
              </a:rPr>
              <a:t>детей чувства собственного достоинства,  своего мнения,  умений конструктивного разрешения конфликтов </a:t>
            </a:r>
            <a:r>
              <a:rPr sz="1600" b="1" dirty="0">
                <a:solidFill>
                  <a:srgbClr val="65FF33"/>
                </a:solidFill>
                <a:latin typeface="Arial"/>
                <a:cs typeface="Arial"/>
              </a:rPr>
              <a:t>и</a:t>
            </a:r>
            <a:r>
              <a:rPr sz="1600" b="1" spc="70" dirty="0">
                <a:solidFill>
                  <a:srgbClr val="65FF3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65FF33"/>
                </a:solidFill>
                <a:latin typeface="Arial"/>
                <a:cs typeface="Arial"/>
              </a:rPr>
              <a:t>споров;</a:t>
            </a:r>
            <a:endParaRPr sz="1600">
              <a:latin typeface="Arial"/>
              <a:cs typeface="Arial"/>
            </a:endParaRPr>
          </a:p>
          <a:p>
            <a:pPr marL="61722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воспитание уважения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к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достоинству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мнению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другого</a:t>
            </a:r>
            <a:endParaRPr sz="1600">
              <a:latin typeface="Arial"/>
              <a:cs typeface="Arial"/>
            </a:endParaRPr>
          </a:p>
          <a:p>
            <a:pPr marR="1819910" algn="ctr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создание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ДОУ правового пространства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1600">
              <a:latin typeface="Arial"/>
              <a:cs typeface="Arial"/>
            </a:endParaRPr>
          </a:p>
          <a:p>
            <a:pPr marL="175260" indent="-125095">
              <a:lnSpc>
                <a:spcPct val="100000"/>
              </a:lnSpc>
              <a:spcBef>
                <a:spcPts val="5"/>
              </a:spcBef>
              <a:buChar char="-"/>
              <a:tabLst>
                <a:tab pos="175260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повышение уровня правовой культуры педагогического состава ДОУ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родителей;</a:t>
            </a:r>
            <a:endParaRPr sz="1600">
              <a:latin typeface="Arial"/>
              <a:cs typeface="Arial"/>
            </a:endParaRPr>
          </a:p>
          <a:p>
            <a:pPr marL="184785" marR="5080" indent="-150495">
              <a:lnSpc>
                <a:spcPct val="100000"/>
              </a:lnSpc>
              <a:spcBef>
                <a:spcPts val="5"/>
              </a:spcBef>
              <a:buChar char="-"/>
              <a:tabLst>
                <a:tab pos="160655" algn="l"/>
              </a:tabLst>
            </a:pPr>
            <a:r>
              <a:rPr sz="1600" b="1" spc="-5" dirty="0">
                <a:solidFill>
                  <a:srgbClr val="65FF33"/>
                </a:solidFill>
                <a:latin typeface="Arial"/>
                <a:cs typeface="Arial"/>
              </a:rPr>
              <a:t>создание условий для организации взаимодействия семьи </a:t>
            </a:r>
            <a:r>
              <a:rPr sz="1600" b="1" dirty="0">
                <a:solidFill>
                  <a:srgbClr val="65FF33"/>
                </a:solidFill>
                <a:latin typeface="Arial"/>
                <a:cs typeface="Arial"/>
              </a:rPr>
              <a:t>и </a:t>
            </a:r>
            <a:r>
              <a:rPr sz="1600" b="1" spc="-5" dirty="0">
                <a:solidFill>
                  <a:srgbClr val="65FF33"/>
                </a:solidFill>
                <a:latin typeface="Arial"/>
                <a:cs typeface="Arial"/>
              </a:rPr>
              <a:t>ДОУ по вопросам  правового воспитания  </a:t>
            </a:r>
            <a:r>
              <a:rPr sz="1600" b="1" dirty="0">
                <a:solidFill>
                  <a:srgbClr val="65FF33"/>
                </a:solidFill>
                <a:latin typeface="Arial"/>
                <a:cs typeface="Arial"/>
              </a:rPr>
              <a:t>и  </a:t>
            </a:r>
            <a:r>
              <a:rPr sz="1600" b="1" spc="-5" dirty="0">
                <a:solidFill>
                  <a:srgbClr val="65FF33"/>
                </a:solidFill>
                <a:latin typeface="Arial"/>
                <a:cs typeface="Arial"/>
              </a:rPr>
              <a:t>вовлечения родителей </a:t>
            </a:r>
            <a:r>
              <a:rPr sz="1600" b="1" dirty="0">
                <a:solidFill>
                  <a:srgbClr val="65FF33"/>
                </a:solidFill>
                <a:latin typeface="Arial"/>
                <a:cs typeface="Arial"/>
              </a:rPr>
              <a:t>в </a:t>
            </a:r>
            <a:r>
              <a:rPr sz="1600" b="1" spc="-5" dirty="0">
                <a:solidFill>
                  <a:srgbClr val="65FF33"/>
                </a:solidFill>
                <a:latin typeface="Arial"/>
                <a:cs typeface="Arial"/>
              </a:rPr>
              <a:t>правовоспитательный</a:t>
            </a:r>
            <a:r>
              <a:rPr sz="1600" b="1" spc="90" dirty="0">
                <a:solidFill>
                  <a:srgbClr val="65FF3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65FF33"/>
                </a:solidFill>
                <a:latin typeface="Arial"/>
                <a:cs typeface="Arial"/>
              </a:rPr>
              <a:t>процесс;</a:t>
            </a:r>
            <a:endParaRPr sz="1600">
              <a:latin typeface="Arial"/>
              <a:cs typeface="Arial"/>
            </a:endParaRPr>
          </a:p>
          <a:p>
            <a:pPr marL="137160" indent="-124460">
              <a:lnSpc>
                <a:spcPct val="100000"/>
              </a:lnSpc>
              <a:spcBef>
                <a:spcPts val="5"/>
              </a:spcBef>
              <a:buChar char="-"/>
              <a:tabLst>
                <a:tab pos="137795" algn="l"/>
              </a:tabLst>
            </a:pPr>
            <a:r>
              <a:rPr sz="1600" b="1" spc="-5" dirty="0">
                <a:solidFill>
                  <a:srgbClr val="65FF33"/>
                </a:solidFill>
                <a:latin typeface="Arial"/>
                <a:cs typeface="Arial"/>
              </a:rPr>
              <a:t>повышение уровня правовой защищенности детей как </a:t>
            </a:r>
            <a:r>
              <a:rPr sz="1600" b="1" dirty="0">
                <a:solidFill>
                  <a:srgbClr val="65FF33"/>
                </a:solidFill>
                <a:latin typeface="Arial"/>
                <a:cs typeface="Arial"/>
              </a:rPr>
              <a:t>в </a:t>
            </a:r>
            <a:r>
              <a:rPr sz="1600" b="1" spc="-5" dirty="0">
                <a:solidFill>
                  <a:srgbClr val="65FF33"/>
                </a:solidFill>
                <a:latin typeface="Arial"/>
                <a:cs typeface="Arial"/>
              </a:rPr>
              <a:t>ДОУ, так </a:t>
            </a:r>
            <a:r>
              <a:rPr sz="1600" b="1" dirty="0">
                <a:solidFill>
                  <a:srgbClr val="65FF33"/>
                </a:solidFill>
                <a:latin typeface="Arial"/>
                <a:cs typeface="Arial"/>
              </a:rPr>
              <a:t>и в</a:t>
            </a:r>
            <a:r>
              <a:rPr sz="1600" b="1" spc="95" dirty="0">
                <a:solidFill>
                  <a:srgbClr val="65FF3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65FF33"/>
                </a:solidFill>
                <a:latin typeface="Arial"/>
                <a:cs typeface="Arial"/>
              </a:rPr>
              <a:t>семье;</a:t>
            </a:r>
            <a:endParaRPr sz="1600">
              <a:latin typeface="Arial"/>
              <a:cs typeface="Arial"/>
            </a:endParaRPr>
          </a:p>
          <a:p>
            <a:pPr marL="281940" marR="667385" indent="-248285">
              <a:lnSpc>
                <a:spcPct val="100000"/>
              </a:lnSpc>
              <a:spcBef>
                <a:spcPts val="5"/>
              </a:spcBef>
              <a:buChar char="-"/>
              <a:tabLst>
                <a:tab pos="216535" algn="l"/>
              </a:tabLst>
            </a:pPr>
            <a:r>
              <a:rPr sz="1600" b="1" spc="-5" dirty="0">
                <a:solidFill>
                  <a:srgbClr val="65FF33"/>
                </a:solidFill>
                <a:latin typeface="Arial"/>
                <a:cs typeface="Arial"/>
              </a:rPr>
              <a:t>формирование </a:t>
            </a:r>
            <a:r>
              <a:rPr sz="1600" b="1" dirty="0">
                <a:solidFill>
                  <a:srgbClr val="65FF33"/>
                </a:solidFill>
                <a:latin typeface="Arial"/>
                <a:cs typeface="Arial"/>
              </a:rPr>
              <a:t>у </a:t>
            </a:r>
            <a:r>
              <a:rPr sz="1600" b="1" spc="-5" dirty="0">
                <a:solidFill>
                  <a:srgbClr val="65FF33"/>
                </a:solidFill>
                <a:latin typeface="Arial"/>
                <a:cs typeface="Arial"/>
              </a:rPr>
              <a:t>родителей понимания ответственности за ребенка, </a:t>
            </a:r>
            <a:r>
              <a:rPr sz="1600" b="1" dirty="0">
                <a:solidFill>
                  <a:srgbClr val="65FF33"/>
                </a:solidFill>
                <a:latin typeface="Arial"/>
                <a:cs typeface="Arial"/>
              </a:rPr>
              <a:t>за  </a:t>
            </a:r>
            <a:r>
              <a:rPr sz="1600" b="1" spc="-5" dirty="0">
                <a:solidFill>
                  <a:srgbClr val="65FF33"/>
                </a:solidFill>
                <a:latin typeface="Arial"/>
                <a:cs typeface="Arial"/>
              </a:rPr>
              <a:t>соблюдение его прав, необходимости создания </a:t>
            </a:r>
            <a:r>
              <a:rPr sz="1600" b="1" dirty="0">
                <a:solidFill>
                  <a:srgbClr val="65FF33"/>
                </a:solidFill>
                <a:latin typeface="Arial"/>
                <a:cs typeface="Arial"/>
              </a:rPr>
              <a:t>в </a:t>
            </a:r>
            <a:r>
              <a:rPr sz="1600" b="1" spc="-5" dirty="0">
                <a:solidFill>
                  <a:srgbClr val="65FF33"/>
                </a:solidFill>
                <a:latin typeface="Arial"/>
                <a:cs typeface="Arial"/>
              </a:rPr>
              <a:t>семье взаимоотношений,  основанных на понимании,  </a:t>
            </a:r>
            <a:r>
              <a:rPr sz="1600" b="1" dirty="0">
                <a:solidFill>
                  <a:srgbClr val="65FF33"/>
                </a:solidFill>
                <a:latin typeface="Arial"/>
                <a:cs typeface="Arial"/>
              </a:rPr>
              <a:t>заботе,  </a:t>
            </a:r>
            <a:r>
              <a:rPr sz="1600" b="1" spc="-5" dirty="0">
                <a:solidFill>
                  <a:srgbClr val="65FF33"/>
                </a:solidFill>
                <a:latin typeface="Arial"/>
                <a:cs typeface="Arial"/>
              </a:rPr>
              <a:t>ненасильственных способах</a:t>
            </a:r>
            <a:r>
              <a:rPr sz="1600" b="1" spc="45" dirty="0">
                <a:solidFill>
                  <a:srgbClr val="65FF33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65FF33"/>
                </a:solidFill>
                <a:latin typeface="Arial"/>
                <a:cs typeface="Arial"/>
              </a:rPr>
              <a:t>общения.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17398"/>
            <a:ext cx="9140952" cy="5196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215" y="0"/>
            <a:ext cx="8901876" cy="5146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" y="5448172"/>
            <a:ext cx="6409931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0083" y="5676772"/>
            <a:ext cx="2731007" cy="102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5912992"/>
            <a:ext cx="7594853" cy="522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94993" y="5874892"/>
            <a:ext cx="1546225" cy="161290"/>
          </a:xfrm>
          <a:custGeom>
            <a:avLst/>
            <a:gdLst/>
            <a:ahLst/>
            <a:cxnLst/>
            <a:rect l="l" t="t" r="r" b="b"/>
            <a:pathLst>
              <a:path w="1546225" h="161289">
                <a:moveTo>
                  <a:pt x="1546098" y="76200"/>
                </a:moveTo>
                <a:lnTo>
                  <a:pt x="1546098" y="0"/>
                </a:lnTo>
                <a:lnTo>
                  <a:pt x="0" y="38100"/>
                </a:lnTo>
                <a:lnTo>
                  <a:pt x="0" y="160782"/>
                </a:lnTo>
                <a:lnTo>
                  <a:pt x="1546098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45619" y="6054725"/>
            <a:ext cx="3395979" cy="314325"/>
          </a:xfrm>
          <a:custGeom>
            <a:avLst/>
            <a:gdLst/>
            <a:ahLst/>
            <a:cxnLst/>
            <a:rect l="l" t="t" r="r" b="b"/>
            <a:pathLst>
              <a:path w="3395979" h="314325">
                <a:moveTo>
                  <a:pt x="3395472" y="0"/>
                </a:moveTo>
                <a:lnTo>
                  <a:pt x="0" y="247650"/>
                </a:lnTo>
                <a:lnTo>
                  <a:pt x="0" y="313944"/>
                </a:lnTo>
                <a:lnTo>
                  <a:pt x="3395472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533537" y="349376"/>
            <a:ext cx="6076950" cy="98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7380" marR="5080" indent="-615315">
              <a:lnSpc>
                <a:spcPct val="100000"/>
              </a:lnSpc>
            </a:pPr>
            <a:r>
              <a:rPr sz="3200" i="1" spc="-10" dirty="0">
                <a:solidFill>
                  <a:srgbClr val="FF00FF"/>
                </a:solidFill>
                <a:latin typeface="Arial"/>
                <a:cs typeface="Arial"/>
              </a:rPr>
              <a:t>Условия </a:t>
            </a:r>
            <a:r>
              <a:rPr sz="3200" i="1" spc="-5" dirty="0">
                <a:solidFill>
                  <a:srgbClr val="FF00FF"/>
                </a:solidFill>
                <a:latin typeface="Arial"/>
                <a:cs typeface="Arial"/>
              </a:rPr>
              <a:t>для </a:t>
            </a:r>
            <a:r>
              <a:rPr sz="3200" i="1" spc="-10" dirty="0">
                <a:solidFill>
                  <a:srgbClr val="FF00FF"/>
                </a:solidFill>
                <a:latin typeface="Arial"/>
                <a:cs typeface="Arial"/>
              </a:rPr>
              <a:t>осуществления  </a:t>
            </a:r>
            <a:r>
              <a:rPr sz="3200" i="1" spc="-5" dirty="0">
                <a:solidFill>
                  <a:srgbClr val="FF00FF"/>
                </a:solidFill>
                <a:latin typeface="Arial"/>
                <a:cs typeface="Arial"/>
              </a:rPr>
              <a:t>правового</a:t>
            </a:r>
            <a:r>
              <a:rPr sz="3200" i="1" spc="-3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3200" i="1" spc="-5" dirty="0">
                <a:solidFill>
                  <a:srgbClr val="FF00FF"/>
                </a:solidFill>
                <a:latin typeface="Arial"/>
                <a:cs typeface="Arial"/>
              </a:rPr>
              <a:t>воспитания</a:t>
            </a:r>
            <a:endParaRPr sz="32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43039" y="1865248"/>
            <a:ext cx="8380476" cy="469392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65124" y="2701924"/>
            <a:ext cx="6986905" cy="2199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75"/>
              </a:lnSpc>
            </a:pPr>
            <a:r>
              <a:rPr sz="2400" dirty="0">
                <a:solidFill>
                  <a:srgbClr val="FEFF00"/>
                </a:solidFill>
                <a:latin typeface="Arial"/>
                <a:cs typeface="Arial"/>
              </a:rPr>
              <a:t>-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Разработана система планирования</a:t>
            </a:r>
            <a:r>
              <a:rPr sz="2400" b="1" spc="-9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работы;</a:t>
            </a:r>
            <a:endParaRPr sz="2400">
              <a:latin typeface="Arial"/>
              <a:cs typeface="Arial"/>
            </a:endParaRPr>
          </a:p>
          <a:p>
            <a:pPr marL="12700" marR="1552575">
              <a:lnSpc>
                <a:spcPts val="2870"/>
              </a:lnSpc>
              <a:spcBef>
                <a:spcPts val="100"/>
              </a:spcBef>
              <a:buClr>
                <a:srgbClr val="FEFF00"/>
              </a:buClr>
              <a:buFont typeface="Arial"/>
              <a:buChar char="-"/>
              <a:tabLst>
                <a:tab pos="198755" algn="l"/>
              </a:tabLst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Обеспечено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научно-методическое  сопровождение;</a:t>
            </a:r>
            <a:endParaRPr sz="2400">
              <a:latin typeface="Arial"/>
              <a:cs typeface="Arial"/>
            </a:endParaRPr>
          </a:p>
          <a:p>
            <a:pPr marL="198755" indent="-186055">
              <a:lnSpc>
                <a:spcPts val="2775"/>
              </a:lnSpc>
              <a:buClr>
                <a:srgbClr val="FEFF00"/>
              </a:buClr>
              <a:buFont typeface="Arial"/>
              <a:buChar char="-"/>
              <a:tabLst>
                <a:tab pos="199390" algn="l"/>
              </a:tabLst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Подготовлен дидактический</a:t>
            </a:r>
            <a:r>
              <a:rPr sz="2400" b="1" spc="-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материал;</a:t>
            </a:r>
            <a:endParaRPr sz="2400">
              <a:latin typeface="Arial"/>
              <a:cs typeface="Arial"/>
            </a:endParaRPr>
          </a:p>
          <a:p>
            <a:pPr marL="198120" indent="-185420">
              <a:lnSpc>
                <a:spcPts val="2875"/>
              </a:lnSpc>
              <a:buClr>
                <a:srgbClr val="FEFF00"/>
              </a:buClr>
              <a:buFont typeface="Arial"/>
              <a:buChar char="-"/>
              <a:tabLst>
                <a:tab pos="198755" algn="l"/>
              </a:tabLst>
            </a:pP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Создана необходимая предметно</a:t>
            </a:r>
            <a:r>
              <a:rPr sz="2400" b="1" spc="-1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75"/>
              </a:lnSpc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развивающая</a:t>
            </a:r>
            <a:r>
              <a:rPr sz="2400" b="1" spc="-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среда.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17398"/>
            <a:ext cx="9140952" cy="5196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215" y="0"/>
            <a:ext cx="8901876" cy="5146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" y="5448172"/>
            <a:ext cx="6409931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0083" y="5676772"/>
            <a:ext cx="2731007" cy="102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5912992"/>
            <a:ext cx="7594853" cy="522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94993" y="5874892"/>
            <a:ext cx="1546225" cy="161290"/>
          </a:xfrm>
          <a:custGeom>
            <a:avLst/>
            <a:gdLst/>
            <a:ahLst/>
            <a:cxnLst/>
            <a:rect l="l" t="t" r="r" b="b"/>
            <a:pathLst>
              <a:path w="1546225" h="161289">
                <a:moveTo>
                  <a:pt x="1546098" y="76200"/>
                </a:moveTo>
                <a:lnTo>
                  <a:pt x="1546098" y="0"/>
                </a:lnTo>
                <a:lnTo>
                  <a:pt x="0" y="38100"/>
                </a:lnTo>
                <a:lnTo>
                  <a:pt x="0" y="160782"/>
                </a:lnTo>
                <a:lnTo>
                  <a:pt x="1546098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45619" y="6054725"/>
            <a:ext cx="3395979" cy="314325"/>
          </a:xfrm>
          <a:custGeom>
            <a:avLst/>
            <a:gdLst/>
            <a:ahLst/>
            <a:cxnLst/>
            <a:rect l="l" t="t" r="r" b="b"/>
            <a:pathLst>
              <a:path w="3395979" h="314325">
                <a:moveTo>
                  <a:pt x="3395472" y="0"/>
                </a:moveTo>
                <a:lnTo>
                  <a:pt x="0" y="247650"/>
                </a:lnTo>
                <a:lnTo>
                  <a:pt x="0" y="313944"/>
                </a:lnTo>
                <a:lnTo>
                  <a:pt x="3395472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4131" rIns="0" bIns="0" rtlCol="0">
            <a:spAutoFit/>
          </a:bodyPr>
          <a:lstStyle/>
          <a:p>
            <a:pPr marL="890905">
              <a:lnSpc>
                <a:spcPct val="100000"/>
              </a:lnSpc>
            </a:pPr>
            <a:r>
              <a:rPr sz="3600" i="1" spc="-5" dirty="0">
                <a:solidFill>
                  <a:srgbClr val="FF339A"/>
                </a:solidFill>
                <a:latin typeface="Arial"/>
                <a:cs typeface="Arial"/>
              </a:rPr>
              <a:t>Механизм</a:t>
            </a:r>
            <a:r>
              <a:rPr sz="3600" i="1" spc="-45" dirty="0">
                <a:solidFill>
                  <a:srgbClr val="FF339A"/>
                </a:solidFill>
                <a:latin typeface="Arial"/>
                <a:cs typeface="Arial"/>
              </a:rPr>
              <a:t> </a:t>
            </a:r>
            <a:r>
              <a:rPr sz="3600" i="1" spc="-10" dirty="0">
                <a:solidFill>
                  <a:srgbClr val="FF339A"/>
                </a:solidFill>
                <a:latin typeface="Arial"/>
                <a:cs typeface="Arial"/>
              </a:rPr>
              <a:t>реализации</a:t>
            </a:r>
            <a:endParaRPr sz="3600">
              <a:latin typeface="Arial"/>
              <a:cs typeface="Arial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82625" rIns="0" bIns="0" rtlCol="0">
            <a:spAutoFit/>
          </a:bodyPr>
          <a:lstStyle/>
          <a:p>
            <a:pPr marL="774700">
              <a:lnSpc>
                <a:spcPct val="100000"/>
              </a:lnSpc>
            </a:pPr>
            <a:r>
              <a:rPr sz="3200" b="0" spc="-5" dirty="0">
                <a:solidFill>
                  <a:srgbClr val="FEFF00"/>
                </a:solidFill>
                <a:latin typeface="Times New Roman"/>
                <a:cs typeface="Times New Roman"/>
              </a:rPr>
              <a:t>-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Работа с педагогическим</a:t>
            </a:r>
            <a:r>
              <a:rPr sz="3200" spc="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составом;</a:t>
            </a:r>
            <a:endParaRPr sz="3200">
              <a:latin typeface="Times New Roman"/>
              <a:cs typeface="Times New Roman"/>
            </a:endParaRPr>
          </a:p>
          <a:p>
            <a:pPr marL="774700">
              <a:lnSpc>
                <a:spcPts val="3835"/>
              </a:lnSpc>
            </a:pPr>
            <a:r>
              <a:rPr sz="3200" b="0" spc="-5" dirty="0">
                <a:solidFill>
                  <a:srgbClr val="FEFF00"/>
                </a:solidFill>
                <a:latin typeface="Times New Roman"/>
                <a:cs typeface="Times New Roman"/>
              </a:rPr>
              <a:t>-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Работа с</a:t>
            </a:r>
            <a:r>
              <a:rPr sz="3200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детьми;</a:t>
            </a:r>
            <a:endParaRPr sz="3200">
              <a:latin typeface="Times New Roman"/>
              <a:cs typeface="Times New Roman"/>
            </a:endParaRPr>
          </a:p>
          <a:p>
            <a:pPr marL="774700">
              <a:lnSpc>
                <a:spcPts val="3835"/>
              </a:lnSpc>
            </a:pPr>
            <a:r>
              <a:rPr sz="3200" b="0" spc="-5" dirty="0">
                <a:solidFill>
                  <a:srgbClr val="FEFF00"/>
                </a:solidFill>
                <a:latin typeface="Times New Roman"/>
                <a:cs typeface="Times New Roman"/>
              </a:rPr>
              <a:t>-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Работа с</a:t>
            </a:r>
            <a:r>
              <a:rPr sz="3200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родителями.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029339" y="3503548"/>
            <a:ext cx="3352800" cy="27432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17398"/>
            <a:ext cx="9140952" cy="5196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215" y="0"/>
            <a:ext cx="8901876" cy="5146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" y="5448172"/>
            <a:ext cx="6409931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0083" y="5676772"/>
            <a:ext cx="2731007" cy="102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5912992"/>
            <a:ext cx="7594853" cy="522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94993" y="5874892"/>
            <a:ext cx="1546225" cy="161290"/>
          </a:xfrm>
          <a:custGeom>
            <a:avLst/>
            <a:gdLst/>
            <a:ahLst/>
            <a:cxnLst/>
            <a:rect l="l" t="t" r="r" b="b"/>
            <a:pathLst>
              <a:path w="1546225" h="161289">
                <a:moveTo>
                  <a:pt x="1546098" y="76200"/>
                </a:moveTo>
                <a:lnTo>
                  <a:pt x="1546098" y="0"/>
                </a:lnTo>
                <a:lnTo>
                  <a:pt x="0" y="38100"/>
                </a:lnTo>
                <a:lnTo>
                  <a:pt x="0" y="160782"/>
                </a:lnTo>
                <a:lnTo>
                  <a:pt x="1546098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45619" y="6054725"/>
            <a:ext cx="3395979" cy="314325"/>
          </a:xfrm>
          <a:custGeom>
            <a:avLst/>
            <a:gdLst/>
            <a:ahLst/>
            <a:cxnLst/>
            <a:rect l="l" t="t" r="r" b="b"/>
            <a:pathLst>
              <a:path w="3395979" h="314325">
                <a:moveTo>
                  <a:pt x="3395472" y="0"/>
                </a:moveTo>
                <a:lnTo>
                  <a:pt x="0" y="247650"/>
                </a:lnTo>
                <a:lnTo>
                  <a:pt x="0" y="313944"/>
                </a:lnTo>
                <a:lnTo>
                  <a:pt x="3395472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0718" rIns="0" bIns="0" rtlCol="0">
            <a:spAutoFit/>
          </a:bodyPr>
          <a:lstStyle/>
          <a:p>
            <a:pPr marL="253365">
              <a:lnSpc>
                <a:spcPct val="100000"/>
              </a:lnSpc>
            </a:pPr>
            <a:r>
              <a:rPr spc="-5" dirty="0">
                <a:solidFill>
                  <a:srgbClr val="65FF33"/>
                </a:solidFill>
                <a:latin typeface="Times New Roman"/>
                <a:cs typeface="Times New Roman"/>
              </a:rPr>
              <a:t>Работа </a:t>
            </a:r>
            <a:r>
              <a:rPr dirty="0">
                <a:solidFill>
                  <a:srgbClr val="65FF33"/>
                </a:solidFill>
                <a:latin typeface="Times New Roman"/>
                <a:cs typeface="Times New Roman"/>
              </a:rPr>
              <a:t>с </a:t>
            </a:r>
            <a:r>
              <a:rPr spc="-5" dirty="0">
                <a:solidFill>
                  <a:srgbClr val="65FF33"/>
                </a:solidFill>
                <a:latin typeface="Times New Roman"/>
                <a:cs typeface="Times New Roman"/>
              </a:rPr>
              <a:t>педагогами</a:t>
            </a:r>
            <a:r>
              <a:rPr spc="-80" dirty="0">
                <a:solidFill>
                  <a:srgbClr val="65FF33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65FF33"/>
                </a:solidFill>
                <a:latin typeface="Times New Roman"/>
                <a:cs typeface="Times New Roman"/>
              </a:rPr>
              <a:t>ДОУ</a:t>
            </a:r>
          </a:p>
        </p:txBody>
      </p:sp>
      <p:sp>
        <p:nvSpPr>
          <p:cNvPr id="39" name="object 39"/>
          <p:cNvSpPr/>
          <p:nvPr/>
        </p:nvSpPr>
        <p:spPr>
          <a:xfrm>
            <a:off x="457339" y="1827148"/>
            <a:ext cx="8001000" cy="4635500"/>
          </a:xfrm>
          <a:custGeom>
            <a:avLst/>
            <a:gdLst/>
            <a:ahLst/>
            <a:cxnLst/>
            <a:rect l="l" t="t" r="r" b="b"/>
            <a:pathLst>
              <a:path w="8001000" h="4635500">
                <a:moveTo>
                  <a:pt x="0" y="0"/>
                </a:moveTo>
                <a:lnTo>
                  <a:pt x="0" y="4635246"/>
                </a:lnTo>
                <a:lnTo>
                  <a:pt x="8001000" y="4635246"/>
                </a:lnTo>
                <a:lnTo>
                  <a:pt x="8001000" y="0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45C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044181" y="1881505"/>
            <a:ext cx="7249795" cy="451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14655" algn="ctr">
              <a:lnSpc>
                <a:spcPts val="3360"/>
              </a:lnSpc>
            </a:pPr>
            <a:r>
              <a:rPr sz="2800" b="1" i="1" spc="-5" dirty="0">
                <a:solidFill>
                  <a:srgbClr val="FF6500"/>
                </a:solidFill>
                <a:latin typeface="Times New Roman"/>
                <a:cs typeface="Times New Roman"/>
              </a:rPr>
              <a:t>Организуются:</a:t>
            </a:r>
            <a:endParaRPr sz="2800">
              <a:latin typeface="Times New Roman"/>
              <a:cs typeface="Times New Roman"/>
            </a:endParaRPr>
          </a:p>
          <a:p>
            <a:pPr marR="414020" algn="ctr">
              <a:lnSpc>
                <a:spcPts val="2875"/>
              </a:lnSpc>
              <a:tabLst>
                <a:tab pos="253365" algn="l"/>
              </a:tabLst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-	Советы</a:t>
            </a:r>
            <a:r>
              <a:rPr sz="2400" b="1" spc="-10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педагогов;</a:t>
            </a:r>
            <a:endParaRPr sz="2400">
              <a:latin typeface="Times New Roman"/>
              <a:cs typeface="Times New Roman"/>
            </a:endParaRPr>
          </a:p>
          <a:p>
            <a:pPr marL="12700" marR="427990" indent="140970">
              <a:lnSpc>
                <a:spcPts val="2870"/>
              </a:lnSpc>
              <a:spcBef>
                <a:spcPts val="100"/>
              </a:spcBef>
              <a:tabLst>
                <a:tab pos="407670" algn="l"/>
              </a:tabLst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-	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консультации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для воспитателей</a:t>
            </a:r>
            <a:r>
              <a:rPr sz="240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по</a:t>
            </a:r>
            <a:r>
              <a:rPr sz="24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вопросам 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правового воспитания и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вовлечения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родителей</a:t>
            </a:r>
            <a:r>
              <a:rPr sz="2400" b="1" spc="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в</a:t>
            </a:r>
            <a:endParaRPr sz="2400">
              <a:latin typeface="Times New Roman"/>
              <a:cs typeface="Times New Roman"/>
            </a:endParaRPr>
          </a:p>
          <a:p>
            <a:pPr marR="415925" algn="ctr">
              <a:lnSpc>
                <a:spcPts val="2780"/>
              </a:lnSpc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процесс правового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воспитания</a:t>
            </a:r>
            <a:r>
              <a:rPr sz="2400" b="1" spc="-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детей;</a:t>
            </a:r>
            <a:endParaRPr sz="2400">
              <a:latin typeface="Times New Roman"/>
              <a:cs typeface="Times New Roman"/>
            </a:endParaRPr>
          </a:p>
          <a:p>
            <a:pPr marL="207010" marR="5080" indent="219710">
              <a:lnSpc>
                <a:spcPts val="2870"/>
              </a:lnSpc>
              <a:spcBef>
                <a:spcPts val="100"/>
              </a:spcBef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- семинары с целью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разрешения теоретических и  практических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вопросов</a:t>
            </a:r>
            <a:r>
              <a:rPr sz="2400" b="1" spc="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правовоспитательной</a:t>
            </a:r>
            <a:endParaRPr sz="2400">
              <a:latin typeface="Times New Roman"/>
              <a:cs typeface="Times New Roman"/>
            </a:endParaRPr>
          </a:p>
          <a:p>
            <a:pPr marR="415290" algn="ctr">
              <a:lnSpc>
                <a:spcPts val="2775"/>
              </a:lnSpc>
            </a:pP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деятельности детского</a:t>
            </a:r>
            <a:r>
              <a:rPr sz="2400" b="1" spc="-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сада;</a:t>
            </a:r>
            <a:endParaRPr sz="2400">
              <a:latin typeface="Times New Roman"/>
              <a:cs typeface="Times New Roman"/>
            </a:endParaRPr>
          </a:p>
          <a:p>
            <a:pPr marL="1135380" marR="10795" indent="-778510">
              <a:lnSpc>
                <a:spcPts val="2870"/>
              </a:lnSpc>
              <a:spcBef>
                <a:spcPts val="100"/>
              </a:spcBef>
              <a:tabLst>
                <a:tab pos="610870" algn="l"/>
              </a:tabLst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-	взаимопосещения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педагогов</a:t>
            </a:r>
            <a:r>
              <a:rPr sz="240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открытых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занятий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в рамках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правового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воспитания;</a:t>
            </a:r>
            <a:endParaRPr sz="2400">
              <a:latin typeface="Times New Roman"/>
              <a:cs typeface="Times New Roman"/>
            </a:endParaRPr>
          </a:p>
          <a:p>
            <a:pPr marL="554990" algn="ctr">
              <a:lnSpc>
                <a:spcPts val="3275"/>
              </a:lnSpc>
            </a:pPr>
            <a:r>
              <a:rPr sz="2800" b="1" i="1" spc="-5" dirty="0">
                <a:solidFill>
                  <a:srgbClr val="FF6500"/>
                </a:solidFill>
                <a:latin typeface="Times New Roman"/>
                <a:cs typeface="Times New Roman"/>
              </a:rPr>
              <a:t>Составлен:</a:t>
            </a:r>
            <a:endParaRPr sz="2800">
              <a:latin typeface="Times New Roman"/>
              <a:cs typeface="Times New Roman"/>
            </a:endParaRPr>
          </a:p>
          <a:p>
            <a:pPr marR="414020" algn="ctr">
              <a:lnSpc>
                <a:spcPct val="100000"/>
              </a:lnSpc>
            </a:pP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план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методической работы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на</a:t>
            </a:r>
            <a:r>
              <a:rPr sz="2400" b="1" spc="-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год.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17398"/>
            <a:ext cx="9140952" cy="5196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215" y="0"/>
            <a:ext cx="8901876" cy="5146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" y="5448172"/>
            <a:ext cx="6409931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0083" y="5676772"/>
            <a:ext cx="2731007" cy="102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5912992"/>
            <a:ext cx="7594853" cy="522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94993" y="5874892"/>
            <a:ext cx="1546225" cy="161290"/>
          </a:xfrm>
          <a:custGeom>
            <a:avLst/>
            <a:gdLst/>
            <a:ahLst/>
            <a:cxnLst/>
            <a:rect l="l" t="t" r="r" b="b"/>
            <a:pathLst>
              <a:path w="1546225" h="161289">
                <a:moveTo>
                  <a:pt x="1546098" y="76200"/>
                </a:moveTo>
                <a:lnTo>
                  <a:pt x="1546098" y="0"/>
                </a:lnTo>
                <a:lnTo>
                  <a:pt x="0" y="38100"/>
                </a:lnTo>
                <a:lnTo>
                  <a:pt x="0" y="160782"/>
                </a:lnTo>
                <a:lnTo>
                  <a:pt x="1546098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45619" y="6054725"/>
            <a:ext cx="3395979" cy="314325"/>
          </a:xfrm>
          <a:custGeom>
            <a:avLst/>
            <a:gdLst/>
            <a:ahLst/>
            <a:cxnLst/>
            <a:rect l="l" t="t" r="r" b="b"/>
            <a:pathLst>
              <a:path w="3395979" h="314325">
                <a:moveTo>
                  <a:pt x="3395472" y="0"/>
                </a:moveTo>
                <a:lnTo>
                  <a:pt x="0" y="247650"/>
                </a:lnTo>
                <a:lnTo>
                  <a:pt x="0" y="313944"/>
                </a:lnTo>
                <a:lnTo>
                  <a:pt x="3395472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6375">
              <a:lnSpc>
                <a:spcPct val="100000"/>
              </a:lnSpc>
            </a:pPr>
            <a:r>
              <a:rPr sz="3600" b="1" dirty="0">
                <a:solidFill>
                  <a:srgbClr val="FFFF00"/>
                </a:solidFill>
                <a:latin typeface="Arial Black"/>
                <a:cs typeface="Arial Black"/>
              </a:rPr>
              <a:t>Работа с</a:t>
            </a:r>
            <a:r>
              <a:rPr sz="3600" b="1" spc="-114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3600" b="1" dirty="0">
                <a:solidFill>
                  <a:srgbClr val="FFFF00"/>
                </a:solidFill>
                <a:latin typeface="Arial Black"/>
                <a:cs typeface="Arial Black"/>
              </a:rPr>
              <a:t>детьми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26859" y="993520"/>
            <a:ext cx="160020" cy="16002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6859" y="2161666"/>
            <a:ext cx="160020" cy="16002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6859" y="4433951"/>
            <a:ext cx="160020" cy="16002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6859" y="5954140"/>
            <a:ext cx="160020" cy="16002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992505" y="871600"/>
            <a:ext cx="7905115" cy="5695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marR="494665">
              <a:lnSpc>
                <a:spcPct val="100000"/>
              </a:lnSpc>
              <a:buChar char="•"/>
              <a:tabLst>
                <a:tab pos="273050" algn="l"/>
                <a:tab pos="273685" algn="l"/>
              </a:tabLst>
            </a:pPr>
            <a:r>
              <a:rPr sz="2400" b="1" dirty="0">
                <a:solidFill>
                  <a:srgbClr val="65FF33"/>
                </a:solidFill>
                <a:latin typeface="Times New Roman"/>
                <a:cs typeface="Times New Roman"/>
              </a:rPr>
              <a:t>Познакомить </a:t>
            </a:r>
            <a:r>
              <a:rPr sz="2400" b="1" spc="-5" dirty="0">
                <a:solidFill>
                  <a:srgbClr val="65FF33"/>
                </a:solidFill>
                <a:latin typeface="Times New Roman"/>
                <a:cs typeface="Times New Roman"/>
              </a:rPr>
              <a:t>детей </a:t>
            </a:r>
            <a:r>
              <a:rPr sz="2400" b="1" dirty="0">
                <a:solidFill>
                  <a:srgbClr val="65FF33"/>
                </a:solidFill>
                <a:latin typeface="Times New Roman"/>
                <a:cs typeface="Times New Roman"/>
              </a:rPr>
              <a:t>в </a:t>
            </a:r>
            <a:r>
              <a:rPr sz="2400" b="1" spc="-5" dirty="0">
                <a:solidFill>
                  <a:srgbClr val="65FF33"/>
                </a:solidFill>
                <a:latin typeface="Times New Roman"/>
                <a:cs typeface="Times New Roman"/>
              </a:rPr>
              <a:t>соответствующей их </a:t>
            </a:r>
            <a:r>
              <a:rPr sz="2400" b="1" dirty="0">
                <a:solidFill>
                  <a:srgbClr val="65FF33"/>
                </a:solidFill>
                <a:latin typeface="Times New Roman"/>
                <a:cs typeface="Times New Roman"/>
              </a:rPr>
              <a:t>возрасту  форме с </a:t>
            </a:r>
            <a:r>
              <a:rPr sz="2400" b="1" spc="-5" dirty="0">
                <a:solidFill>
                  <a:srgbClr val="65FF33"/>
                </a:solidFill>
                <a:latin typeface="Times New Roman"/>
                <a:cs typeface="Times New Roman"/>
              </a:rPr>
              <a:t>основными документами по </a:t>
            </a:r>
            <a:r>
              <a:rPr sz="2400" b="1" dirty="0">
                <a:solidFill>
                  <a:srgbClr val="65FF33"/>
                </a:solidFill>
                <a:latin typeface="Times New Roman"/>
                <a:cs typeface="Times New Roman"/>
              </a:rPr>
              <a:t>защите </a:t>
            </a:r>
            <a:r>
              <a:rPr sz="2400" b="1" spc="-5" dirty="0">
                <a:solidFill>
                  <a:srgbClr val="65FF33"/>
                </a:solidFill>
                <a:latin typeface="Times New Roman"/>
                <a:cs typeface="Times New Roman"/>
              </a:rPr>
              <a:t>прав  человека.</a:t>
            </a:r>
            <a:endParaRPr sz="2400">
              <a:latin typeface="Times New Roman"/>
              <a:cs typeface="Times New Roman"/>
            </a:endParaRPr>
          </a:p>
          <a:p>
            <a:pPr marL="12700" marR="5080" indent="1270">
              <a:lnSpc>
                <a:spcPct val="100000"/>
              </a:lnSpc>
              <a:spcBef>
                <a:spcPts val="570"/>
              </a:spcBef>
              <a:buChar char="•"/>
              <a:tabLst>
                <a:tab pos="197485" algn="l"/>
              </a:tabLst>
            </a:pPr>
            <a:r>
              <a:rPr sz="2400" b="1" dirty="0">
                <a:solidFill>
                  <a:srgbClr val="65FF33"/>
                </a:solidFill>
                <a:latin typeface="Times New Roman"/>
                <a:cs typeface="Times New Roman"/>
              </a:rPr>
              <a:t>Развивать уважение </a:t>
            </a:r>
            <a:r>
              <a:rPr sz="2400" b="1" spc="-5" dirty="0">
                <a:solidFill>
                  <a:srgbClr val="65FF33"/>
                </a:solidFill>
                <a:latin typeface="Times New Roman"/>
                <a:cs typeface="Times New Roman"/>
              </a:rPr>
              <a:t>и терпимость к людям </a:t>
            </a:r>
            <a:r>
              <a:rPr sz="2400" b="1" dirty="0">
                <a:solidFill>
                  <a:srgbClr val="65FF33"/>
                </a:solidFill>
                <a:latin typeface="Times New Roman"/>
                <a:cs typeface="Times New Roman"/>
              </a:rPr>
              <a:t>независимо  </a:t>
            </a:r>
            <a:r>
              <a:rPr sz="2400" b="1" spc="-5" dirty="0">
                <a:solidFill>
                  <a:srgbClr val="65FF33"/>
                </a:solidFill>
                <a:latin typeface="Times New Roman"/>
                <a:cs typeface="Times New Roman"/>
              </a:rPr>
              <a:t>от их </a:t>
            </a:r>
            <a:r>
              <a:rPr sz="2400" b="1" dirty="0">
                <a:solidFill>
                  <a:srgbClr val="65FF33"/>
                </a:solidFill>
                <a:latin typeface="Times New Roman"/>
                <a:cs typeface="Times New Roman"/>
              </a:rPr>
              <a:t>социального происхождения, расовой </a:t>
            </a:r>
            <a:r>
              <a:rPr sz="2400" b="1" spc="-5" dirty="0">
                <a:solidFill>
                  <a:srgbClr val="65FF33"/>
                </a:solidFill>
                <a:latin typeface="Times New Roman"/>
                <a:cs typeface="Times New Roman"/>
              </a:rPr>
              <a:t>и  национальной принадлежности, </a:t>
            </a:r>
            <a:r>
              <a:rPr sz="2400" b="1" dirty="0">
                <a:solidFill>
                  <a:srgbClr val="65FF33"/>
                </a:solidFill>
                <a:latin typeface="Times New Roman"/>
                <a:cs typeface="Times New Roman"/>
              </a:rPr>
              <a:t>языка,  </a:t>
            </a:r>
            <a:r>
              <a:rPr sz="2400" b="1" spc="-5" dirty="0">
                <a:solidFill>
                  <a:srgbClr val="65FF33"/>
                </a:solidFill>
                <a:latin typeface="Times New Roman"/>
                <a:cs typeface="Times New Roman"/>
              </a:rPr>
              <a:t>вероисповедания, пола, </a:t>
            </a:r>
            <a:r>
              <a:rPr sz="2400" b="1" dirty="0">
                <a:solidFill>
                  <a:srgbClr val="65FF33"/>
                </a:solidFill>
                <a:latin typeface="Times New Roman"/>
                <a:cs typeface="Times New Roman"/>
              </a:rPr>
              <a:t>возраста, </a:t>
            </a:r>
            <a:r>
              <a:rPr sz="2400" b="1" spc="-5" dirty="0">
                <a:solidFill>
                  <a:srgbClr val="65FF33"/>
                </a:solidFill>
                <a:latin typeface="Times New Roman"/>
                <a:cs typeface="Times New Roman"/>
              </a:rPr>
              <a:t>личностного и  </a:t>
            </a:r>
            <a:r>
              <a:rPr sz="2400" b="1" dirty="0">
                <a:solidFill>
                  <a:srgbClr val="65FF33"/>
                </a:solidFill>
                <a:latin typeface="Times New Roman"/>
                <a:cs typeface="Times New Roman"/>
              </a:rPr>
              <a:t>поведенческого своеобразия (в </a:t>
            </a:r>
            <a:r>
              <a:rPr sz="2400" b="1" spc="-5" dirty="0">
                <a:solidFill>
                  <a:srgbClr val="65FF33"/>
                </a:solidFill>
                <a:latin typeface="Times New Roman"/>
                <a:cs typeface="Times New Roman"/>
              </a:rPr>
              <a:t>том </a:t>
            </a:r>
            <a:r>
              <a:rPr sz="2400" b="1" dirty="0">
                <a:solidFill>
                  <a:srgbClr val="65FF33"/>
                </a:solidFill>
                <a:latin typeface="Times New Roman"/>
                <a:cs typeface="Times New Roman"/>
              </a:rPr>
              <a:t>числе внешнего  </a:t>
            </a:r>
            <a:r>
              <a:rPr sz="2400" b="1" spc="-5" dirty="0">
                <a:solidFill>
                  <a:srgbClr val="65FF33"/>
                </a:solidFill>
                <a:latin typeface="Times New Roman"/>
                <a:cs typeface="Times New Roman"/>
              </a:rPr>
              <a:t>облика, </a:t>
            </a:r>
            <a:r>
              <a:rPr sz="2400" b="1" dirty="0">
                <a:solidFill>
                  <a:srgbClr val="65FF33"/>
                </a:solidFill>
                <a:latin typeface="Times New Roman"/>
                <a:cs typeface="Times New Roman"/>
              </a:rPr>
              <a:t>физических недостатков </a:t>
            </a:r>
            <a:r>
              <a:rPr sz="2400" b="1" spc="-5" dirty="0">
                <a:solidFill>
                  <a:srgbClr val="65FF33"/>
                </a:solidFill>
                <a:latin typeface="Times New Roman"/>
                <a:cs typeface="Times New Roman"/>
              </a:rPr>
              <a:t>и</a:t>
            </a:r>
            <a:r>
              <a:rPr sz="2400" b="1" spc="-25" dirty="0">
                <a:solidFill>
                  <a:srgbClr val="65FF3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65FF33"/>
                </a:solidFill>
                <a:latin typeface="Times New Roman"/>
                <a:cs typeface="Times New Roman"/>
              </a:rPr>
              <a:t>пр.).</a:t>
            </a:r>
            <a:endParaRPr sz="2400">
              <a:latin typeface="Times New Roman"/>
              <a:cs typeface="Times New Roman"/>
            </a:endParaRPr>
          </a:p>
          <a:p>
            <a:pPr marL="13970" marR="123189">
              <a:lnSpc>
                <a:spcPct val="100000"/>
              </a:lnSpc>
              <a:spcBef>
                <a:spcPts val="575"/>
              </a:spcBef>
              <a:buChar char="•"/>
              <a:tabLst>
                <a:tab pos="273050" algn="l"/>
                <a:tab pos="273685" algn="l"/>
              </a:tabLst>
            </a:pPr>
            <a:r>
              <a:rPr sz="2400" b="1" dirty="0">
                <a:solidFill>
                  <a:srgbClr val="65FF33"/>
                </a:solidFill>
                <a:latin typeface="Times New Roman"/>
                <a:cs typeface="Times New Roman"/>
              </a:rPr>
              <a:t>Способствовать </a:t>
            </a:r>
            <a:r>
              <a:rPr sz="2400" b="1" spc="-5" dirty="0">
                <a:solidFill>
                  <a:srgbClr val="65FF33"/>
                </a:solidFill>
                <a:latin typeface="Times New Roman"/>
                <a:cs typeface="Times New Roman"/>
              </a:rPr>
              <a:t>формированию </a:t>
            </a:r>
            <a:r>
              <a:rPr sz="2400" b="1" dirty="0">
                <a:solidFill>
                  <a:srgbClr val="65FF33"/>
                </a:solidFill>
                <a:latin typeface="Times New Roman"/>
                <a:cs typeface="Times New Roman"/>
              </a:rPr>
              <a:t>чувства собственного  </a:t>
            </a:r>
            <a:r>
              <a:rPr sz="2400" b="1" spc="-5" dirty="0">
                <a:solidFill>
                  <a:srgbClr val="65FF33"/>
                </a:solidFill>
                <a:latin typeface="Times New Roman"/>
                <a:cs typeface="Times New Roman"/>
              </a:rPr>
              <a:t>достоинства, </a:t>
            </a:r>
            <a:r>
              <a:rPr sz="2400" b="1" dirty="0">
                <a:solidFill>
                  <a:srgbClr val="65FF33"/>
                </a:solidFill>
                <a:latin typeface="Times New Roman"/>
                <a:cs typeface="Times New Roman"/>
              </a:rPr>
              <a:t>осознания своих прав </a:t>
            </a:r>
            <a:r>
              <a:rPr sz="2400" b="1" spc="-5" dirty="0">
                <a:solidFill>
                  <a:srgbClr val="65FF33"/>
                </a:solidFill>
                <a:latin typeface="Times New Roman"/>
                <a:cs typeface="Times New Roman"/>
              </a:rPr>
              <a:t>и свобод, чувства  ответственности </a:t>
            </a:r>
            <a:r>
              <a:rPr sz="2400" b="1" dirty="0">
                <a:solidFill>
                  <a:srgbClr val="65FF33"/>
                </a:solidFill>
                <a:latin typeface="Times New Roman"/>
                <a:cs typeface="Times New Roman"/>
              </a:rPr>
              <a:t>(за другого </a:t>
            </a:r>
            <a:r>
              <a:rPr sz="2400" b="1" spc="-5" dirty="0">
                <a:solidFill>
                  <a:srgbClr val="65FF33"/>
                </a:solidFill>
                <a:latin typeface="Times New Roman"/>
                <a:cs typeface="Times New Roman"/>
              </a:rPr>
              <a:t>человека, </a:t>
            </a:r>
            <a:r>
              <a:rPr sz="2400" b="1" dirty="0">
                <a:solidFill>
                  <a:srgbClr val="65FF33"/>
                </a:solidFill>
                <a:latin typeface="Times New Roman"/>
                <a:cs typeface="Times New Roman"/>
              </a:rPr>
              <a:t>за начатое </a:t>
            </a:r>
            <a:r>
              <a:rPr sz="2400" b="1" spc="-5" dirty="0">
                <a:solidFill>
                  <a:srgbClr val="65FF33"/>
                </a:solidFill>
                <a:latin typeface="Times New Roman"/>
                <a:cs typeface="Times New Roman"/>
              </a:rPr>
              <a:t>дело,  </a:t>
            </a:r>
            <a:r>
              <a:rPr sz="2400" b="1" dirty="0">
                <a:solidFill>
                  <a:srgbClr val="65FF33"/>
                </a:solidFill>
                <a:latin typeface="Times New Roman"/>
                <a:cs typeface="Times New Roman"/>
              </a:rPr>
              <a:t>за данное слово </a:t>
            </a:r>
            <a:r>
              <a:rPr sz="2400" b="1" spc="-5" dirty="0">
                <a:solidFill>
                  <a:srgbClr val="65FF33"/>
                </a:solidFill>
                <a:latin typeface="Times New Roman"/>
                <a:cs typeface="Times New Roman"/>
              </a:rPr>
              <a:t>и</a:t>
            </a:r>
            <a:r>
              <a:rPr sz="2400" b="1" spc="-80" dirty="0">
                <a:solidFill>
                  <a:srgbClr val="65FF3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65FF33"/>
                </a:solidFill>
                <a:latin typeface="Times New Roman"/>
                <a:cs typeface="Times New Roman"/>
              </a:rPr>
              <a:t>др.).</a:t>
            </a:r>
            <a:endParaRPr sz="2400">
              <a:latin typeface="Times New Roman"/>
              <a:cs typeface="Times New Roman"/>
            </a:endParaRPr>
          </a:p>
          <a:p>
            <a:pPr marL="13335" marR="208915" indent="635">
              <a:lnSpc>
                <a:spcPct val="100000"/>
              </a:lnSpc>
              <a:spcBef>
                <a:spcPts val="570"/>
              </a:spcBef>
              <a:buChar char="•"/>
              <a:tabLst>
                <a:tab pos="273050" algn="l"/>
                <a:tab pos="273685" algn="l"/>
              </a:tabLst>
            </a:pPr>
            <a:r>
              <a:rPr sz="2400" b="1" dirty="0">
                <a:solidFill>
                  <a:srgbClr val="65FF33"/>
                </a:solidFill>
                <a:latin typeface="Times New Roman"/>
                <a:cs typeface="Times New Roman"/>
              </a:rPr>
              <a:t>Развивать уважение </a:t>
            </a:r>
            <a:r>
              <a:rPr sz="2400" b="1" spc="-5" dirty="0">
                <a:solidFill>
                  <a:srgbClr val="65FF33"/>
                </a:solidFill>
                <a:latin typeface="Times New Roman"/>
                <a:cs typeface="Times New Roman"/>
              </a:rPr>
              <a:t>к достоинству и </a:t>
            </a:r>
            <a:r>
              <a:rPr sz="2400" b="1" dirty="0">
                <a:solidFill>
                  <a:srgbClr val="65FF33"/>
                </a:solidFill>
                <a:latin typeface="Times New Roman"/>
                <a:cs typeface="Times New Roman"/>
              </a:rPr>
              <a:t>личным правам  </a:t>
            </a:r>
            <a:r>
              <a:rPr sz="2400" b="1" spc="-5" dirty="0">
                <a:solidFill>
                  <a:srgbClr val="65FF33"/>
                </a:solidFill>
                <a:latin typeface="Times New Roman"/>
                <a:cs typeface="Times New Roman"/>
              </a:rPr>
              <a:t>другого</a:t>
            </a:r>
            <a:r>
              <a:rPr sz="2400" b="1" spc="-35" dirty="0">
                <a:solidFill>
                  <a:srgbClr val="65FF33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65FF33"/>
                </a:solidFill>
                <a:latin typeface="Times New Roman"/>
                <a:cs typeface="Times New Roman"/>
              </a:rPr>
              <a:t>человека.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" y="17398"/>
            <a:ext cx="9140952" cy="5196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215" y="0"/>
            <a:ext cx="8901876" cy="5146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" y="5448172"/>
            <a:ext cx="6409931" cy="303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0083" y="5676772"/>
            <a:ext cx="2731007" cy="102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" y="5912992"/>
            <a:ext cx="7594853" cy="522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94993" y="5874892"/>
            <a:ext cx="1546225" cy="161290"/>
          </a:xfrm>
          <a:custGeom>
            <a:avLst/>
            <a:gdLst/>
            <a:ahLst/>
            <a:cxnLst/>
            <a:rect l="l" t="t" r="r" b="b"/>
            <a:pathLst>
              <a:path w="1546225" h="161289">
                <a:moveTo>
                  <a:pt x="1546098" y="76200"/>
                </a:moveTo>
                <a:lnTo>
                  <a:pt x="1546098" y="0"/>
                </a:lnTo>
                <a:lnTo>
                  <a:pt x="0" y="38100"/>
                </a:lnTo>
                <a:lnTo>
                  <a:pt x="0" y="160782"/>
                </a:lnTo>
                <a:lnTo>
                  <a:pt x="1546098" y="762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45619" y="6054725"/>
            <a:ext cx="3395979" cy="314325"/>
          </a:xfrm>
          <a:custGeom>
            <a:avLst/>
            <a:gdLst/>
            <a:ahLst/>
            <a:cxnLst/>
            <a:rect l="l" t="t" r="r" b="b"/>
            <a:pathLst>
              <a:path w="3395979" h="314325">
                <a:moveTo>
                  <a:pt x="3395472" y="0"/>
                </a:moveTo>
                <a:lnTo>
                  <a:pt x="0" y="247650"/>
                </a:lnTo>
                <a:lnTo>
                  <a:pt x="0" y="313944"/>
                </a:lnTo>
                <a:lnTo>
                  <a:pt x="3395472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" y="6302375"/>
            <a:ext cx="5745479" cy="552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9317" y="6416675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990593" y="323850"/>
                </a:moveTo>
                <a:lnTo>
                  <a:pt x="3582924" y="0"/>
                </a:lnTo>
                <a:lnTo>
                  <a:pt x="0" y="438150"/>
                </a:lnTo>
                <a:lnTo>
                  <a:pt x="3459479" y="438150"/>
                </a:lnTo>
                <a:lnTo>
                  <a:pt x="3990593" y="3238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2241" y="6140069"/>
            <a:ext cx="2228850" cy="6004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85137" y="5000878"/>
            <a:ext cx="1156335" cy="381000"/>
          </a:xfrm>
          <a:custGeom>
            <a:avLst/>
            <a:gdLst/>
            <a:ahLst/>
            <a:cxnLst/>
            <a:rect l="l" t="t" r="r" b="b"/>
            <a:pathLst>
              <a:path w="1156334" h="381000">
                <a:moveTo>
                  <a:pt x="1155953" y="381000"/>
                </a:moveTo>
                <a:lnTo>
                  <a:pt x="0" y="0"/>
                </a:lnTo>
                <a:lnTo>
                  <a:pt x="0" y="9144"/>
                </a:lnTo>
                <a:lnTo>
                  <a:pt x="1155953" y="381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" y="2357501"/>
            <a:ext cx="7984985" cy="26525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85125" y="4838572"/>
            <a:ext cx="1155966" cy="5052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9" y="1452244"/>
            <a:ext cx="7984985" cy="34724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43640" y="0"/>
            <a:ext cx="5012806" cy="43242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28265" y="4287646"/>
            <a:ext cx="512825" cy="4747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94559" y="4107052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446531" y="531876"/>
                </a:moveTo>
                <a:lnTo>
                  <a:pt x="446531" y="274319"/>
                </a:lnTo>
                <a:lnTo>
                  <a:pt x="152399" y="0"/>
                </a:lnTo>
                <a:lnTo>
                  <a:pt x="0" y="142494"/>
                </a:lnTo>
                <a:lnTo>
                  <a:pt x="446531" y="53187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97347" y="0"/>
            <a:ext cx="4949599" cy="42495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41823" y="0"/>
            <a:ext cx="3989717" cy="40209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39048" y="0"/>
            <a:ext cx="3487742" cy="39356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07741" y="3925696"/>
            <a:ext cx="133350" cy="152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94965" y="1347850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246125" y="819150"/>
                </a:moveTo>
                <a:lnTo>
                  <a:pt x="246125" y="323850"/>
                </a:lnTo>
                <a:lnTo>
                  <a:pt x="121919" y="0"/>
                </a:lnTo>
                <a:lnTo>
                  <a:pt x="0" y="304800"/>
                </a:lnTo>
                <a:lnTo>
                  <a:pt x="246125" y="81915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08605" y="0"/>
            <a:ext cx="908267" cy="16526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90760" y="0"/>
            <a:ext cx="540411" cy="12617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45841" y="1034669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95250" y="493775"/>
                </a:moveTo>
                <a:lnTo>
                  <a:pt x="95249" y="9905"/>
                </a:lnTo>
                <a:lnTo>
                  <a:pt x="85343" y="0"/>
                </a:lnTo>
                <a:lnTo>
                  <a:pt x="0" y="227837"/>
                </a:lnTo>
                <a:lnTo>
                  <a:pt x="95250" y="49377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87" y="2539619"/>
            <a:ext cx="9131033" cy="29596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87" y="3414395"/>
            <a:ext cx="9131033" cy="21229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87" y="5042027"/>
            <a:ext cx="9131033" cy="65684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61379" y="0"/>
            <a:ext cx="7072841" cy="504202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73954" y="0"/>
            <a:ext cx="3860266" cy="4148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71833" y="0"/>
            <a:ext cx="2862387" cy="390969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75352" y="0"/>
            <a:ext cx="1958868" cy="32909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52628" y="0"/>
            <a:ext cx="1681592" cy="307149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08259" y="0"/>
            <a:ext cx="1225961" cy="23590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9" y="2589148"/>
            <a:ext cx="5826251" cy="208406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88291" y="4435475"/>
            <a:ext cx="3352800" cy="11033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879132" y="562991"/>
            <a:ext cx="7615555" cy="110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05765">
              <a:lnSpc>
                <a:spcPct val="100000"/>
              </a:lnSpc>
            </a:pPr>
            <a:r>
              <a:rPr sz="3600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Модель педагогического процесса  </a:t>
            </a:r>
            <a:r>
              <a:rPr sz="3600" i="1" dirty="0">
                <a:solidFill>
                  <a:srgbClr val="FFFF00"/>
                </a:solidFill>
                <a:latin typeface="Times New Roman"/>
                <a:cs typeface="Times New Roman"/>
              </a:rPr>
              <a:t>правового воспитания</a:t>
            </a:r>
            <a:r>
              <a:rPr sz="3600" i="1" spc="-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i="1" dirty="0">
                <a:solidFill>
                  <a:srgbClr val="FFFF00"/>
                </a:solidFill>
                <a:latin typeface="Times New Roman"/>
                <a:cs typeface="Times New Roman"/>
              </a:rPr>
              <a:t>дошкольников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62139" y="2208148"/>
            <a:ext cx="3733800" cy="1828800"/>
          </a:xfrm>
          <a:custGeom>
            <a:avLst/>
            <a:gdLst/>
            <a:ahLst/>
            <a:cxnLst/>
            <a:rect l="l" t="t" r="r" b="b"/>
            <a:pathLst>
              <a:path w="3733800" h="1828800">
                <a:moveTo>
                  <a:pt x="3733800" y="914399"/>
                </a:moveTo>
                <a:lnTo>
                  <a:pt x="3729665" y="853039"/>
                </a:lnTo>
                <a:lnTo>
                  <a:pt x="3717437" y="792765"/>
                </a:lnTo>
                <a:lnTo>
                  <a:pt x="3697376" y="733707"/>
                </a:lnTo>
                <a:lnTo>
                  <a:pt x="3669743" y="675992"/>
                </a:lnTo>
                <a:lnTo>
                  <a:pt x="3634801" y="619748"/>
                </a:lnTo>
                <a:lnTo>
                  <a:pt x="3592810" y="565103"/>
                </a:lnTo>
                <a:lnTo>
                  <a:pt x="3544033" y="512183"/>
                </a:lnTo>
                <a:lnTo>
                  <a:pt x="3488730" y="461118"/>
                </a:lnTo>
                <a:lnTo>
                  <a:pt x="3458713" y="436321"/>
                </a:lnTo>
                <a:lnTo>
                  <a:pt x="3427163" y="412035"/>
                </a:lnTo>
                <a:lnTo>
                  <a:pt x="3394112" y="388277"/>
                </a:lnTo>
                <a:lnTo>
                  <a:pt x="3359593" y="365062"/>
                </a:lnTo>
                <a:lnTo>
                  <a:pt x="3323639" y="342406"/>
                </a:lnTo>
                <a:lnTo>
                  <a:pt x="3286283" y="320326"/>
                </a:lnTo>
                <a:lnTo>
                  <a:pt x="3247556" y="298837"/>
                </a:lnTo>
                <a:lnTo>
                  <a:pt x="3207492" y="277955"/>
                </a:lnTo>
                <a:lnTo>
                  <a:pt x="3166124" y="257697"/>
                </a:lnTo>
                <a:lnTo>
                  <a:pt x="3123484" y="238078"/>
                </a:lnTo>
                <a:lnTo>
                  <a:pt x="3079605" y="219114"/>
                </a:lnTo>
                <a:lnTo>
                  <a:pt x="3034519" y="200821"/>
                </a:lnTo>
                <a:lnTo>
                  <a:pt x="2988259" y="183215"/>
                </a:lnTo>
                <a:lnTo>
                  <a:pt x="2940859" y="166313"/>
                </a:lnTo>
                <a:lnTo>
                  <a:pt x="2892350" y="150129"/>
                </a:lnTo>
                <a:lnTo>
                  <a:pt x="2842765" y="134681"/>
                </a:lnTo>
                <a:lnTo>
                  <a:pt x="2792137" y="119983"/>
                </a:lnTo>
                <a:lnTo>
                  <a:pt x="2740498" y="106053"/>
                </a:lnTo>
                <a:lnTo>
                  <a:pt x="2687882" y="92906"/>
                </a:lnTo>
                <a:lnTo>
                  <a:pt x="2634321" y="80557"/>
                </a:lnTo>
                <a:lnTo>
                  <a:pt x="2579848" y="69024"/>
                </a:lnTo>
                <a:lnTo>
                  <a:pt x="2524495" y="58321"/>
                </a:lnTo>
                <a:lnTo>
                  <a:pt x="2468295" y="48465"/>
                </a:lnTo>
                <a:lnTo>
                  <a:pt x="2411280" y="39473"/>
                </a:lnTo>
                <a:lnTo>
                  <a:pt x="2353484" y="31358"/>
                </a:lnTo>
                <a:lnTo>
                  <a:pt x="2294939" y="24139"/>
                </a:lnTo>
                <a:lnTo>
                  <a:pt x="2235678" y="17831"/>
                </a:lnTo>
                <a:lnTo>
                  <a:pt x="2175733" y="12449"/>
                </a:lnTo>
                <a:lnTo>
                  <a:pt x="2115137" y="8010"/>
                </a:lnTo>
                <a:lnTo>
                  <a:pt x="2053924" y="4529"/>
                </a:lnTo>
                <a:lnTo>
                  <a:pt x="1992124" y="2023"/>
                </a:lnTo>
                <a:lnTo>
                  <a:pt x="1929772" y="508"/>
                </a:lnTo>
                <a:lnTo>
                  <a:pt x="1866900" y="0"/>
                </a:lnTo>
                <a:lnTo>
                  <a:pt x="1804027" y="508"/>
                </a:lnTo>
                <a:lnTo>
                  <a:pt x="1741675" y="2023"/>
                </a:lnTo>
                <a:lnTo>
                  <a:pt x="1679875" y="4529"/>
                </a:lnTo>
                <a:lnTo>
                  <a:pt x="1618662" y="8010"/>
                </a:lnTo>
                <a:lnTo>
                  <a:pt x="1558066" y="12449"/>
                </a:lnTo>
                <a:lnTo>
                  <a:pt x="1498121" y="17831"/>
                </a:lnTo>
                <a:lnTo>
                  <a:pt x="1438860" y="24139"/>
                </a:lnTo>
                <a:lnTo>
                  <a:pt x="1380315" y="31358"/>
                </a:lnTo>
                <a:lnTo>
                  <a:pt x="1322519" y="39473"/>
                </a:lnTo>
                <a:lnTo>
                  <a:pt x="1265504" y="48465"/>
                </a:lnTo>
                <a:lnTo>
                  <a:pt x="1209304" y="58321"/>
                </a:lnTo>
                <a:lnTo>
                  <a:pt x="1153951" y="69024"/>
                </a:lnTo>
                <a:lnTo>
                  <a:pt x="1099478" y="80557"/>
                </a:lnTo>
                <a:lnTo>
                  <a:pt x="1045917" y="92906"/>
                </a:lnTo>
                <a:lnTo>
                  <a:pt x="993301" y="106053"/>
                </a:lnTo>
                <a:lnTo>
                  <a:pt x="941662" y="119983"/>
                </a:lnTo>
                <a:lnTo>
                  <a:pt x="891034" y="134681"/>
                </a:lnTo>
                <a:lnTo>
                  <a:pt x="841449" y="150129"/>
                </a:lnTo>
                <a:lnTo>
                  <a:pt x="792940" y="166313"/>
                </a:lnTo>
                <a:lnTo>
                  <a:pt x="745540" y="183215"/>
                </a:lnTo>
                <a:lnTo>
                  <a:pt x="699280" y="200821"/>
                </a:lnTo>
                <a:lnTo>
                  <a:pt x="654194" y="219114"/>
                </a:lnTo>
                <a:lnTo>
                  <a:pt x="610315" y="238078"/>
                </a:lnTo>
                <a:lnTo>
                  <a:pt x="567675" y="257697"/>
                </a:lnTo>
                <a:lnTo>
                  <a:pt x="526307" y="277955"/>
                </a:lnTo>
                <a:lnTo>
                  <a:pt x="486243" y="298837"/>
                </a:lnTo>
                <a:lnTo>
                  <a:pt x="447516" y="320326"/>
                </a:lnTo>
                <a:lnTo>
                  <a:pt x="410160" y="342406"/>
                </a:lnTo>
                <a:lnTo>
                  <a:pt x="374206" y="365062"/>
                </a:lnTo>
                <a:lnTo>
                  <a:pt x="339687" y="388277"/>
                </a:lnTo>
                <a:lnTo>
                  <a:pt x="306636" y="412035"/>
                </a:lnTo>
                <a:lnTo>
                  <a:pt x="275086" y="436321"/>
                </a:lnTo>
                <a:lnTo>
                  <a:pt x="245069" y="461118"/>
                </a:lnTo>
                <a:lnTo>
                  <a:pt x="189766" y="512183"/>
                </a:lnTo>
                <a:lnTo>
                  <a:pt x="140989" y="565103"/>
                </a:lnTo>
                <a:lnTo>
                  <a:pt x="98998" y="619748"/>
                </a:lnTo>
                <a:lnTo>
                  <a:pt x="64056" y="675992"/>
                </a:lnTo>
                <a:lnTo>
                  <a:pt x="36423" y="733707"/>
                </a:lnTo>
                <a:lnTo>
                  <a:pt x="16362" y="792765"/>
                </a:lnTo>
                <a:lnTo>
                  <a:pt x="4134" y="853039"/>
                </a:lnTo>
                <a:lnTo>
                  <a:pt x="0" y="914400"/>
                </a:lnTo>
                <a:lnTo>
                  <a:pt x="1039" y="945208"/>
                </a:lnTo>
                <a:lnTo>
                  <a:pt x="9253" y="1006041"/>
                </a:lnTo>
                <a:lnTo>
                  <a:pt x="25430" y="1065723"/>
                </a:lnTo>
                <a:lnTo>
                  <a:pt x="49310" y="1124125"/>
                </a:lnTo>
                <a:lnTo>
                  <a:pt x="80630" y="1181121"/>
                </a:lnTo>
                <a:lnTo>
                  <a:pt x="119129" y="1236581"/>
                </a:lnTo>
                <a:lnTo>
                  <a:pt x="164546" y="1290380"/>
                </a:lnTo>
                <a:lnTo>
                  <a:pt x="216619" y="1342388"/>
                </a:lnTo>
                <a:lnTo>
                  <a:pt x="275086" y="1392478"/>
                </a:lnTo>
                <a:lnTo>
                  <a:pt x="306636" y="1416764"/>
                </a:lnTo>
                <a:lnTo>
                  <a:pt x="339687" y="1440522"/>
                </a:lnTo>
                <a:lnTo>
                  <a:pt x="374206" y="1463737"/>
                </a:lnTo>
                <a:lnTo>
                  <a:pt x="410160" y="1486393"/>
                </a:lnTo>
                <a:lnTo>
                  <a:pt x="447516" y="1508473"/>
                </a:lnTo>
                <a:lnTo>
                  <a:pt x="486243" y="1529962"/>
                </a:lnTo>
                <a:lnTo>
                  <a:pt x="526307" y="1550844"/>
                </a:lnTo>
                <a:lnTo>
                  <a:pt x="567675" y="1571102"/>
                </a:lnTo>
                <a:lnTo>
                  <a:pt x="610315" y="1590721"/>
                </a:lnTo>
                <a:lnTo>
                  <a:pt x="654194" y="1609685"/>
                </a:lnTo>
                <a:lnTo>
                  <a:pt x="699280" y="1627978"/>
                </a:lnTo>
                <a:lnTo>
                  <a:pt x="745540" y="1645584"/>
                </a:lnTo>
                <a:lnTo>
                  <a:pt x="792940" y="1662486"/>
                </a:lnTo>
                <a:lnTo>
                  <a:pt x="841449" y="1678670"/>
                </a:lnTo>
                <a:lnTo>
                  <a:pt x="891034" y="1694118"/>
                </a:lnTo>
                <a:lnTo>
                  <a:pt x="941662" y="1708816"/>
                </a:lnTo>
                <a:lnTo>
                  <a:pt x="993301" y="1722746"/>
                </a:lnTo>
                <a:lnTo>
                  <a:pt x="1045917" y="1735893"/>
                </a:lnTo>
                <a:lnTo>
                  <a:pt x="1099478" y="1748242"/>
                </a:lnTo>
                <a:lnTo>
                  <a:pt x="1153951" y="1759775"/>
                </a:lnTo>
                <a:lnTo>
                  <a:pt x="1209304" y="1770478"/>
                </a:lnTo>
                <a:lnTo>
                  <a:pt x="1265504" y="1780334"/>
                </a:lnTo>
                <a:lnTo>
                  <a:pt x="1322519" y="1789326"/>
                </a:lnTo>
                <a:lnTo>
                  <a:pt x="1380315" y="1797441"/>
                </a:lnTo>
                <a:lnTo>
                  <a:pt x="1438860" y="1804660"/>
                </a:lnTo>
                <a:lnTo>
                  <a:pt x="1498121" y="1810968"/>
                </a:lnTo>
                <a:lnTo>
                  <a:pt x="1558066" y="1816350"/>
                </a:lnTo>
                <a:lnTo>
                  <a:pt x="1618662" y="1820789"/>
                </a:lnTo>
                <a:lnTo>
                  <a:pt x="1679875" y="1824270"/>
                </a:lnTo>
                <a:lnTo>
                  <a:pt x="1741675" y="1826776"/>
                </a:lnTo>
                <a:lnTo>
                  <a:pt x="1804027" y="1828291"/>
                </a:lnTo>
                <a:lnTo>
                  <a:pt x="1866900" y="1828800"/>
                </a:lnTo>
                <a:lnTo>
                  <a:pt x="1929772" y="1828291"/>
                </a:lnTo>
                <a:lnTo>
                  <a:pt x="1992124" y="1826776"/>
                </a:lnTo>
                <a:lnTo>
                  <a:pt x="2053924" y="1824270"/>
                </a:lnTo>
                <a:lnTo>
                  <a:pt x="2115137" y="1820789"/>
                </a:lnTo>
                <a:lnTo>
                  <a:pt x="2175733" y="1816350"/>
                </a:lnTo>
                <a:lnTo>
                  <a:pt x="2235678" y="1810968"/>
                </a:lnTo>
                <a:lnTo>
                  <a:pt x="2294939" y="1804660"/>
                </a:lnTo>
                <a:lnTo>
                  <a:pt x="2353484" y="1797441"/>
                </a:lnTo>
                <a:lnTo>
                  <a:pt x="2411280" y="1789326"/>
                </a:lnTo>
                <a:lnTo>
                  <a:pt x="2468295" y="1780334"/>
                </a:lnTo>
                <a:lnTo>
                  <a:pt x="2524495" y="1770478"/>
                </a:lnTo>
                <a:lnTo>
                  <a:pt x="2579848" y="1759775"/>
                </a:lnTo>
                <a:lnTo>
                  <a:pt x="2634321" y="1748242"/>
                </a:lnTo>
                <a:lnTo>
                  <a:pt x="2687882" y="1735893"/>
                </a:lnTo>
                <a:lnTo>
                  <a:pt x="2740498" y="1722746"/>
                </a:lnTo>
                <a:lnTo>
                  <a:pt x="2792137" y="1708816"/>
                </a:lnTo>
                <a:lnTo>
                  <a:pt x="2842765" y="1694118"/>
                </a:lnTo>
                <a:lnTo>
                  <a:pt x="2892350" y="1678670"/>
                </a:lnTo>
                <a:lnTo>
                  <a:pt x="2940859" y="1662486"/>
                </a:lnTo>
                <a:lnTo>
                  <a:pt x="2988259" y="1645584"/>
                </a:lnTo>
                <a:lnTo>
                  <a:pt x="3034519" y="1627978"/>
                </a:lnTo>
                <a:lnTo>
                  <a:pt x="3079605" y="1609685"/>
                </a:lnTo>
                <a:lnTo>
                  <a:pt x="3123484" y="1590721"/>
                </a:lnTo>
                <a:lnTo>
                  <a:pt x="3166124" y="1571102"/>
                </a:lnTo>
                <a:lnTo>
                  <a:pt x="3207492" y="1550844"/>
                </a:lnTo>
                <a:lnTo>
                  <a:pt x="3247556" y="1529962"/>
                </a:lnTo>
                <a:lnTo>
                  <a:pt x="3286283" y="1508473"/>
                </a:lnTo>
                <a:lnTo>
                  <a:pt x="3323639" y="1486393"/>
                </a:lnTo>
                <a:lnTo>
                  <a:pt x="3359593" y="1463737"/>
                </a:lnTo>
                <a:lnTo>
                  <a:pt x="3394112" y="1440522"/>
                </a:lnTo>
                <a:lnTo>
                  <a:pt x="3427163" y="1416764"/>
                </a:lnTo>
                <a:lnTo>
                  <a:pt x="3458713" y="1392478"/>
                </a:lnTo>
                <a:lnTo>
                  <a:pt x="3488730" y="1367681"/>
                </a:lnTo>
                <a:lnTo>
                  <a:pt x="3544033" y="1316616"/>
                </a:lnTo>
                <a:lnTo>
                  <a:pt x="3592810" y="1263696"/>
                </a:lnTo>
                <a:lnTo>
                  <a:pt x="3634801" y="1209051"/>
                </a:lnTo>
                <a:lnTo>
                  <a:pt x="3669743" y="1152807"/>
                </a:lnTo>
                <a:lnTo>
                  <a:pt x="3697376" y="1095092"/>
                </a:lnTo>
                <a:lnTo>
                  <a:pt x="3717437" y="1036034"/>
                </a:lnTo>
                <a:lnTo>
                  <a:pt x="3729665" y="975760"/>
                </a:lnTo>
                <a:lnTo>
                  <a:pt x="3733800" y="914399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2139" y="2208148"/>
            <a:ext cx="3733800" cy="1828800"/>
          </a:xfrm>
          <a:custGeom>
            <a:avLst/>
            <a:gdLst/>
            <a:ahLst/>
            <a:cxnLst/>
            <a:rect l="l" t="t" r="r" b="b"/>
            <a:pathLst>
              <a:path w="3733800" h="1828800">
                <a:moveTo>
                  <a:pt x="1866900" y="0"/>
                </a:moveTo>
                <a:lnTo>
                  <a:pt x="1804027" y="508"/>
                </a:lnTo>
                <a:lnTo>
                  <a:pt x="1741675" y="2023"/>
                </a:lnTo>
                <a:lnTo>
                  <a:pt x="1679875" y="4529"/>
                </a:lnTo>
                <a:lnTo>
                  <a:pt x="1618662" y="8010"/>
                </a:lnTo>
                <a:lnTo>
                  <a:pt x="1558066" y="12449"/>
                </a:lnTo>
                <a:lnTo>
                  <a:pt x="1498121" y="17831"/>
                </a:lnTo>
                <a:lnTo>
                  <a:pt x="1438860" y="24139"/>
                </a:lnTo>
                <a:lnTo>
                  <a:pt x="1380315" y="31358"/>
                </a:lnTo>
                <a:lnTo>
                  <a:pt x="1322519" y="39473"/>
                </a:lnTo>
                <a:lnTo>
                  <a:pt x="1265504" y="48465"/>
                </a:lnTo>
                <a:lnTo>
                  <a:pt x="1209304" y="58321"/>
                </a:lnTo>
                <a:lnTo>
                  <a:pt x="1153951" y="69024"/>
                </a:lnTo>
                <a:lnTo>
                  <a:pt x="1099478" y="80557"/>
                </a:lnTo>
                <a:lnTo>
                  <a:pt x="1045917" y="92906"/>
                </a:lnTo>
                <a:lnTo>
                  <a:pt x="993301" y="106053"/>
                </a:lnTo>
                <a:lnTo>
                  <a:pt x="941662" y="119983"/>
                </a:lnTo>
                <a:lnTo>
                  <a:pt x="891034" y="134681"/>
                </a:lnTo>
                <a:lnTo>
                  <a:pt x="841449" y="150129"/>
                </a:lnTo>
                <a:lnTo>
                  <a:pt x="792940" y="166313"/>
                </a:lnTo>
                <a:lnTo>
                  <a:pt x="745540" y="183215"/>
                </a:lnTo>
                <a:lnTo>
                  <a:pt x="699280" y="200821"/>
                </a:lnTo>
                <a:lnTo>
                  <a:pt x="654194" y="219114"/>
                </a:lnTo>
                <a:lnTo>
                  <a:pt x="610315" y="238078"/>
                </a:lnTo>
                <a:lnTo>
                  <a:pt x="567675" y="257697"/>
                </a:lnTo>
                <a:lnTo>
                  <a:pt x="526307" y="277955"/>
                </a:lnTo>
                <a:lnTo>
                  <a:pt x="486243" y="298837"/>
                </a:lnTo>
                <a:lnTo>
                  <a:pt x="447516" y="320326"/>
                </a:lnTo>
                <a:lnTo>
                  <a:pt x="410160" y="342406"/>
                </a:lnTo>
                <a:lnTo>
                  <a:pt x="374206" y="365062"/>
                </a:lnTo>
                <a:lnTo>
                  <a:pt x="339687" y="388277"/>
                </a:lnTo>
                <a:lnTo>
                  <a:pt x="306636" y="412035"/>
                </a:lnTo>
                <a:lnTo>
                  <a:pt x="275086" y="436321"/>
                </a:lnTo>
                <a:lnTo>
                  <a:pt x="245069" y="461118"/>
                </a:lnTo>
                <a:lnTo>
                  <a:pt x="189766" y="512183"/>
                </a:lnTo>
                <a:lnTo>
                  <a:pt x="140989" y="565103"/>
                </a:lnTo>
                <a:lnTo>
                  <a:pt x="98998" y="619748"/>
                </a:lnTo>
                <a:lnTo>
                  <a:pt x="64056" y="675992"/>
                </a:lnTo>
                <a:lnTo>
                  <a:pt x="36423" y="733707"/>
                </a:lnTo>
                <a:lnTo>
                  <a:pt x="16362" y="792765"/>
                </a:lnTo>
                <a:lnTo>
                  <a:pt x="4134" y="853039"/>
                </a:lnTo>
                <a:lnTo>
                  <a:pt x="0" y="914400"/>
                </a:lnTo>
                <a:lnTo>
                  <a:pt x="1039" y="945208"/>
                </a:lnTo>
                <a:lnTo>
                  <a:pt x="9253" y="1006041"/>
                </a:lnTo>
                <a:lnTo>
                  <a:pt x="25430" y="1065723"/>
                </a:lnTo>
                <a:lnTo>
                  <a:pt x="49310" y="1124125"/>
                </a:lnTo>
                <a:lnTo>
                  <a:pt x="80630" y="1181121"/>
                </a:lnTo>
                <a:lnTo>
                  <a:pt x="119129" y="1236581"/>
                </a:lnTo>
                <a:lnTo>
                  <a:pt x="164546" y="1290380"/>
                </a:lnTo>
                <a:lnTo>
                  <a:pt x="216619" y="1342388"/>
                </a:lnTo>
                <a:lnTo>
                  <a:pt x="275086" y="1392478"/>
                </a:lnTo>
                <a:lnTo>
                  <a:pt x="306636" y="1416764"/>
                </a:lnTo>
                <a:lnTo>
                  <a:pt x="339687" y="1440522"/>
                </a:lnTo>
                <a:lnTo>
                  <a:pt x="374206" y="1463737"/>
                </a:lnTo>
                <a:lnTo>
                  <a:pt x="410160" y="1486393"/>
                </a:lnTo>
                <a:lnTo>
                  <a:pt x="447516" y="1508473"/>
                </a:lnTo>
                <a:lnTo>
                  <a:pt x="486243" y="1529962"/>
                </a:lnTo>
                <a:lnTo>
                  <a:pt x="526307" y="1550844"/>
                </a:lnTo>
                <a:lnTo>
                  <a:pt x="567675" y="1571102"/>
                </a:lnTo>
                <a:lnTo>
                  <a:pt x="610315" y="1590721"/>
                </a:lnTo>
                <a:lnTo>
                  <a:pt x="654194" y="1609685"/>
                </a:lnTo>
                <a:lnTo>
                  <a:pt x="699280" y="1627978"/>
                </a:lnTo>
                <a:lnTo>
                  <a:pt x="745540" y="1645584"/>
                </a:lnTo>
                <a:lnTo>
                  <a:pt x="792940" y="1662486"/>
                </a:lnTo>
                <a:lnTo>
                  <a:pt x="841449" y="1678670"/>
                </a:lnTo>
                <a:lnTo>
                  <a:pt x="891034" y="1694118"/>
                </a:lnTo>
                <a:lnTo>
                  <a:pt x="941662" y="1708816"/>
                </a:lnTo>
                <a:lnTo>
                  <a:pt x="993301" y="1722746"/>
                </a:lnTo>
                <a:lnTo>
                  <a:pt x="1045917" y="1735893"/>
                </a:lnTo>
                <a:lnTo>
                  <a:pt x="1099478" y="1748242"/>
                </a:lnTo>
                <a:lnTo>
                  <a:pt x="1153951" y="1759775"/>
                </a:lnTo>
                <a:lnTo>
                  <a:pt x="1209304" y="1770478"/>
                </a:lnTo>
                <a:lnTo>
                  <a:pt x="1265504" y="1780334"/>
                </a:lnTo>
                <a:lnTo>
                  <a:pt x="1322519" y="1789326"/>
                </a:lnTo>
                <a:lnTo>
                  <a:pt x="1380315" y="1797441"/>
                </a:lnTo>
                <a:lnTo>
                  <a:pt x="1438860" y="1804660"/>
                </a:lnTo>
                <a:lnTo>
                  <a:pt x="1498121" y="1810968"/>
                </a:lnTo>
                <a:lnTo>
                  <a:pt x="1558066" y="1816350"/>
                </a:lnTo>
                <a:lnTo>
                  <a:pt x="1618662" y="1820789"/>
                </a:lnTo>
                <a:lnTo>
                  <a:pt x="1679875" y="1824270"/>
                </a:lnTo>
                <a:lnTo>
                  <a:pt x="1741675" y="1826776"/>
                </a:lnTo>
                <a:lnTo>
                  <a:pt x="1804027" y="1828291"/>
                </a:lnTo>
                <a:lnTo>
                  <a:pt x="1866900" y="1828800"/>
                </a:lnTo>
                <a:lnTo>
                  <a:pt x="1929772" y="1828291"/>
                </a:lnTo>
                <a:lnTo>
                  <a:pt x="1992124" y="1826776"/>
                </a:lnTo>
                <a:lnTo>
                  <a:pt x="2053924" y="1824270"/>
                </a:lnTo>
                <a:lnTo>
                  <a:pt x="2115137" y="1820789"/>
                </a:lnTo>
                <a:lnTo>
                  <a:pt x="2175733" y="1816350"/>
                </a:lnTo>
                <a:lnTo>
                  <a:pt x="2235678" y="1810968"/>
                </a:lnTo>
                <a:lnTo>
                  <a:pt x="2294939" y="1804660"/>
                </a:lnTo>
                <a:lnTo>
                  <a:pt x="2353484" y="1797441"/>
                </a:lnTo>
                <a:lnTo>
                  <a:pt x="2411280" y="1789326"/>
                </a:lnTo>
                <a:lnTo>
                  <a:pt x="2468295" y="1780334"/>
                </a:lnTo>
                <a:lnTo>
                  <a:pt x="2524495" y="1770478"/>
                </a:lnTo>
                <a:lnTo>
                  <a:pt x="2579848" y="1759775"/>
                </a:lnTo>
                <a:lnTo>
                  <a:pt x="2634321" y="1748242"/>
                </a:lnTo>
                <a:lnTo>
                  <a:pt x="2687882" y="1735893"/>
                </a:lnTo>
                <a:lnTo>
                  <a:pt x="2740498" y="1722746"/>
                </a:lnTo>
                <a:lnTo>
                  <a:pt x="2792137" y="1708816"/>
                </a:lnTo>
                <a:lnTo>
                  <a:pt x="2842765" y="1694118"/>
                </a:lnTo>
                <a:lnTo>
                  <a:pt x="2892350" y="1678670"/>
                </a:lnTo>
                <a:lnTo>
                  <a:pt x="2940859" y="1662486"/>
                </a:lnTo>
                <a:lnTo>
                  <a:pt x="2988259" y="1645584"/>
                </a:lnTo>
                <a:lnTo>
                  <a:pt x="3034519" y="1627978"/>
                </a:lnTo>
                <a:lnTo>
                  <a:pt x="3079605" y="1609685"/>
                </a:lnTo>
                <a:lnTo>
                  <a:pt x="3123484" y="1590721"/>
                </a:lnTo>
                <a:lnTo>
                  <a:pt x="3166124" y="1571102"/>
                </a:lnTo>
                <a:lnTo>
                  <a:pt x="3207492" y="1550844"/>
                </a:lnTo>
                <a:lnTo>
                  <a:pt x="3247556" y="1529962"/>
                </a:lnTo>
                <a:lnTo>
                  <a:pt x="3286283" y="1508473"/>
                </a:lnTo>
                <a:lnTo>
                  <a:pt x="3323639" y="1486393"/>
                </a:lnTo>
                <a:lnTo>
                  <a:pt x="3359593" y="1463737"/>
                </a:lnTo>
                <a:lnTo>
                  <a:pt x="3394112" y="1440522"/>
                </a:lnTo>
                <a:lnTo>
                  <a:pt x="3427163" y="1416764"/>
                </a:lnTo>
                <a:lnTo>
                  <a:pt x="3458713" y="1392478"/>
                </a:lnTo>
                <a:lnTo>
                  <a:pt x="3488730" y="1367681"/>
                </a:lnTo>
                <a:lnTo>
                  <a:pt x="3544033" y="1316616"/>
                </a:lnTo>
                <a:lnTo>
                  <a:pt x="3592810" y="1263696"/>
                </a:lnTo>
                <a:lnTo>
                  <a:pt x="3634801" y="1209051"/>
                </a:lnTo>
                <a:lnTo>
                  <a:pt x="3669743" y="1152807"/>
                </a:lnTo>
                <a:lnTo>
                  <a:pt x="3697376" y="1095092"/>
                </a:lnTo>
                <a:lnTo>
                  <a:pt x="3717437" y="1036034"/>
                </a:lnTo>
                <a:lnTo>
                  <a:pt x="3729665" y="975760"/>
                </a:lnTo>
                <a:lnTo>
                  <a:pt x="3733800" y="914399"/>
                </a:lnTo>
                <a:lnTo>
                  <a:pt x="3732760" y="883591"/>
                </a:lnTo>
                <a:lnTo>
                  <a:pt x="3724546" y="822758"/>
                </a:lnTo>
                <a:lnTo>
                  <a:pt x="3708369" y="763076"/>
                </a:lnTo>
                <a:lnTo>
                  <a:pt x="3684489" y="704674"/>
                </a:lnTo>
                <a:lnTo>
                  <a:pt x="3653169" y="647678"/>
                </a:lnTo>
                <a:lnTo>
                  <a:pt x="3614670" y="592218"/>
                </a:lnTo>
                <a:lnTo>
                  <a:pt x="3569253" y="538419"/>
                </a:lnTo>
                <a:lnTo>
                  <a:pt x="3517180" y="486411"/>
                </a:lnTo>
                <a:lnTo>
                  <a:pt x="3458713" y="436321"/>
                </a:lnTo>
                <a:lnTo>
                  <a:pt x="3427163" y="412035"/>
                </a:lnTo>
                <a:lnTo>
                  <a:pt x="3394112" y="388277"/>
                </a:lnTo>
                <a:lnTo>
                  <a:pt x="3359593" y="365062"/>
                </a:lnTo>
                <a:lnTo>
                  <a:pt x="3323639" y="342406"/>
                </a:lnTo>
                <a:lnTo>
                  <a:pt x="3286283" y="320326"/>
                </a:lnTo>
                <a:lnTo>
                  <a:pt x="3247556" y="298837"/>
                </a:lnTo>
                <a:lnTo>
                  <a:pt x="3207492" y="277955"/>
                </a:lnTo>
                <a:lnTo>
                  <a:pt x="3166124" y="257697"/>
                </a:lnTo>
                <a:lnTo>
                  <a:pt x="3123484" y="238078"/>
                </a:lnTo>
                <a:lnTo>
                  <a:pt x="3079605" y="219114"/>
                </a:lnTo>
                <a:lnTo>
                  <a:pt x="3034519" y="200821"/>
                </a:lnTo>
                <a:lnTo>
                  <a:pt x="2988259" y="183215"/>
                </a:lnTo>
                <a:lnTo>
                  <a:pt x="2940859" y="166313"/>
                </a:lnTo>
                <a:lnTo>
                  <a:pt x="2892350" y="150129"/>
                </a:lnTo>
                <a:lnTo>
                  <a:pt x="2842765" y="134681"/>
                </a:lnTo>
                <a:lnTo>
                  <a:pt x="2792137" y="119983"/>
                </a:lnTo>
                <a:lnTo>
                  <a:pt x="2740498" y="106053"/>
                </a:lnTo>
                <a:lnTo>
                  <a:pt x="2687882" y="92906"/>
                </a:lnTo>
                <a:lnTo>
                  <a:pt x="2634321" y="80557"/>
                </a:lnTo>
                <a:lnTo>
                  <a:pt x="2579848" y="69024"/>
                </a:lnTo>
                <a:lnTo>
                  <a:pt x="2524495" y="58321"/>
                </a:lnTo>
                <a:lnTo>
                  <a:pt x="2468295" y="48465"/>
                </a:lnTo>
                <a:lnTo>
                  <a:pt x="2411280" y="39473"/>
                </a:lnTo>
                <a:lnTo>
                  <a:pt x="2353484" y="31358"/>
                </a:lnTo>
                <a:lnTo>
                  <a:pt x="2294939" y="24139"/>
                </a:lnTo>
                <a:lnTo>
                  <a:pt x="2235678" y="17831"/>
                </a:lnTo>
                <a:lnTo>
                  <a:pt x="2175733" y="12449"/>
                </a:lnTo>
                <a:lnTo>
                  <a:pt x="2115137" y="8010"/>
                </a:lnTo>
                <a:lnTo>
                  <a:pt x="2053924" y="4529"/>
                </a:lnTo>
                <a:lnTo>
                  <a:pt x="1992124" y="2023"/>
                </a:lnTo>
                <a:lnTo>
                  <a:pt x="1929772" y="508"/>
                </a:lnTo>
                <a:lnTo>
                  <a:pt x="1866900" y="0"/>
                </a:lnTo>
                <a:close/>
              </a:path>
            </a:pathLst>
          </a:custGeom>
          <a:ln w="57150">
            <a:solidFill>
              <a:srgbClr val="CC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303400" y="2747644"/>
            <a:ext cx="2568575" cy="740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8965" marR="5080" indent="-596900">
              <a:lnSpc>
                <a:spcPct val="100000"/>
              </a:lnSpc>
            </a:pPr>
            <a:r>
              <a:rPr sz="2400" b="1" i="1" spc="-5" dirty="0">
                <a:solidFill>
                  <a:srgbClr val="FF3300"/>
                </a:solidFill>
                <a:latin typeface="Arial"/>
                <a:cs typeface="Arial"/>
              </a:rPr>
              <a:t>Организованное  обучение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724527" y="2208148"/>
            <a:ext cx="4114800" cy="1905000"/>
          </a:xfrm>
          <a:custGeom>
            <a:avLst/>
            <a:gdLst/>
            <a:ahLst/>
            <a:cxnLst/>
            <a:rect l="l" t="t" r="r" b="b"/>
            <a:pathLst>
              <a:path w="4114800" h="1905000">
                <a:moveTo>
                  <a:pt x="4114800" y="952499"/>
                </a:moveTo>
                <a:lnTo>
                  <a:pt x="4110902" y="893418"/>
                </a:lnTo>
                <a:lnTo>
                  <a:pt x="4099361" y="835289"/>
                </a:lnTo>
                <a:lnTo>
                  <a:pt x="4080404" y="778217"/>
                </a:lnTo>
                <a:lnTo>
                  <a:pt x="4054259" y="722308"/>
                </a:lnTo>
                <a:lnTo>
                  <a:pt x="4021154" y="667669"/>
                </a:lnTo>
                <a:lnTo>
                  <a:pt x="3981317" y="614404"/>
                </a:lnTo>
                <a:lnTo>
                  <a:pt x="3934975" y="562619"/>
                </a:lnTo>
                <a:lnTo>
                  <a:pt x="3882355" y="512420"/>
                </a:lnTo>
                <a:lnTo>
                  <a:pt x="3823687" y="463912"/>
                </a:lnTo>
                <a:lnTo>
                  <a:pt x="3792156" y="440326"/>
                </a:lnTo>
                <a:lnTo>
                  <a:pt x="3759197" y="417202"/>
                </a:lnTo>
                <a:lnTo>
                  <a:pt x="3724840" y="394554"/>
                </a:lnTo>
                <a:lnTo>
                  <a:pt x="3689113" y="372395"/>
                </a:lnTo>
                <a:lnTo>
                  <a:pt x="3652045" y="350737"/>
                </a:lnTo>
                <a:lnTo>
                  <a:pt x="3613664" y="329596"/>
                </a:lnTo>
                <a:lnTo>
                  <a:pt x="3573998" y="308982"/>
                </a:lnTo>
                <a:lnTo>
                  <a:pt x="3533076" y="288911"/>
                </a:lnTo>
                <a:lnTo>
                  <a:pt x="3490926" y="269394"/>
                </a:lnTo>
                <a:lnTo>
                  <a:pt x="3447577" y="250445"/>
                </a:lnTo>
                <a:lnTo>
                  <a:pt x="3403058" y="232078"/>
                </a:lnTo>
                <a:lnTo>
                  <a:pt x="3357396" y="214305"/>
                </a:lnTo>
                <a:lnTo>
                  <a:pt x="3310621" y="197140"/>
                </a:lnTo>
                <a:lnTo>
                  <a:pt x="3262760" y="180596"/>
                </a:lnTo>
                <a:lnTo>
                  <a:pt x="3213842" y="164687"/>
                </a:lnTo>
                <a:lnTo>
                  <a:pt x="3163897" y="149424"/>
                </a:lnTo>
                <a:lnTo>
                  <a:pt x="3112951" y="134822"/>
                </a:lnTo>
                <a:lnTo>
                  <a:pt x="3061033" y="120894"/>
                </a:lnTo>
                <a:lnTo>
                  <a:pt x="3008173" y="107653"/>
                </a:lnTo>
                <a:lnTo>
                  <a:pt x="2954399" y="95112"/>
                </a:lnTo>
                <a:lnTo>
                  <a:pt x="2899738" y="83284"/>
                </a:lnTo>
                <a:lnTo>
                  <a:pt x="2844220" y="72183"/>
                </a:lnTo>
                <a:lnTo>
                  <a:pt x="2787872" y="61822"/>
                </a:lnTo>
                <a:lnTo>
                  <a:pt x="2730725" y="52214"/>
                </a:lnTo>
                <a:lnTo>
                  <a:pt x="2672805" y="43372"/>
                </a:lnTo>
                <a:lnTo>
                  <a:pt x="2614141" y="35310"/>
                </a:lnTo>
                <a:lnTo>
                  <a:pt x="2554762" y="28040"/>
                </a:lnTo>
                <a:lnTo>
                  <a:pt x="2494696" y="21576"/>
                </a:lnTo>
                <a:lnTo>
                  <a:pt x="2433972" y="15931"/>
                </a:lnTo>
                <a:lnTo>
                  <a:pt x="2372619" y="11118"/>
                </a:lnTo>
                <a:lnTo>
                  <a:pt x="2310664" y="7150"/>
                </a:lnTo>
                <a:lnTo>
                  <a:pt x="2248136" y="4042"/>
                </a:lnTo>
                <a:lnTo>
                  <a:pt x="2185063" y="1805"/>
                </a:lnTo>
                <a:lnTo>
                  <a:pt x="2121475" y="453"/>
                </a:lnTo>
                <a:lnTo>
                  <a:pt x="2057400" y="0"/>
                </a:lnTo>
                <a:lnTo>
                  <a:pt x="1993324" y="453"/>
                </a:lnTo>
                <a:lnTo>
                  <a:pt x="1929736" y="1805"/>
                </a:lnTo>
                <a:lnTo>
                  <a:pt x="1866663" y="4042"/>
                </a:lnTo>
                <a:lnTo>
                  <a:pt x="1804135" y="7150"/>
                </a:lnTo>
                <a:lnTo>
                  <a:pt x="1742180" y="11118"/>
                </a:lnTo>
                <a:lnTo>
                  <a:pt x="1680827" y="15931"/>
                </a:lnTo>
                <a:lnTo>
                  <a:pt x="1620103" y="21576"/>
                </a:lnTo>
                <a:lnTo>
                  <a:pt x="1560037" y="28040"/>
                </a:lnTo>
                <a:lnTo>
                  <a:pt x="1500658" y="35310"/>
                </a:lnTo>
                <a:lnTo>
                  <a:pt x="1441994" y="43372"/>
                </a:lnTo>
                <a:lnTo>
                  <a:pt x="1384074" y="52214"/>
                </a:lnTo>
                <a:lnTo>
                  <a:pt x="1326927" y="61822"/>
                </a:lnTo>
                <a:lnTo>
                  <a:pt x="1270579" y="72183"/>
                </a:lnTo>
                <a:lnTo>
                  <a:pt x="1215061" y="83284"/>
                </a:lnTo>
                <a:lnTo>
                  <a:pt x="1160400" y="95112"/>
                </a:lnTo>
                <a:lnTo>
                  <a:pt x="1106626" y="107653"/>
                </a:lnTo>
                <a:lnTo>
                  <a:pt x="1053766" y="120894"/>
                </a:lnTo>
                <a:lnTo>
                  <a:pt x="1001848" y="134822"/>
                </a:lnTo>
                <a:lnTo>
                  <a:pt x="950902" y="149424"/>
                </a:lnTo>
                <a:lnTo>
                  <a:pt x="900957" y="164687"/>
                </a:lnTo>
                <a:lnTo>
                  <a:pt x="852039" y="180596"/>
                </a:lnTo>
                <a:lnTo>
                  <a:pt x="804178" y="197140"/>
                </a:lnTo>
                <a:lnTo>
                  <a:pt x="757403" y="214305"/>
                </a:lnTo>
                <a:lnTo>
                  <a:pt x="711741" y="232078"/>
                </a:lnTo>
                <a:lnTo>
                  <a:pt x="667222" y="250445"/>
                </a:lnTo>
                <a:lnTo>
                  <a:pt x="623873" y="269394"/>
                </a:lnTo>
                <a:lnTo>
                  <a:pt x="581723" y="288911"/>
                </a:lnTo>
                <a:lnTo>
                  <a:pt x="540801" y="308982"/>
                </a:lnTo>
                <a:lnTo>
                  <a:pt x="501135" y="329596"/>
                </a:lnTo>
                <a:lnTo>
                  <a:pt x="462754" y="350737"/>
                </a:lnTo>
                <a:lnTo>
                  <a:pt x="425686" y="372395"/>
                </a:lnTo>
                <a:lnTo>
                  <a:pt x="389959" y="394554"/>
                </a:lnTo>
                <a:lnTo>
                  <a:pt x="355602" y="417202"/>
                </a:lnTo>
                <a:lnTo>
                  <a:pt x="322643" y="440326"/>
                </a:lnTo>
                <a:lnTo>
                  <a:pt x="291112" y="463912"/>
                </a:lnTo>
                <a:lnTo>
                  <a:pt x="261036" y="487948"/>
                </a:lnTo>
                <a:lnTo>
                  <a:pt x="205364" y="537315"/>
                </a:lnTo>
                <a:lnTo>
                  <a:pt x="155854" y="588320"/>
                </a:lnTo>
                <a:lnTo>
                  <a:pt x="112736" y="640858"/>
                </a:lnTo>
                <a:lnTo>
                  <a:pt x="76236" y="694823"/>
                </a:lnTo>
                <a:lnTo>
                  <a:pt x="46583" y="750110"/>
                </a:lnTo>
                <a:lnTo>
                  <a:pt x="24004" y="806614"/>
                </a:lnTo>
                <a:lnTo>
                  <a:pt x="8726" y="864228"/>
                </a:lnTo>
                <a:lnTo>
                  <a:pt x="979" y="922846"/>
                </a:lnTo>
                <a:lnTo>
                  <a:pt x="0" y="952500"/>
                </a:lnTo>
                <a:lnTo>
                  <a:pt x="979" y="982153"/>
                </a:lnTo>
                <a:lnTo>
                  <a:pt x="8726" y="1040771"/>
                </a:lnTo>
                <a:lnTo>
                  <a:pt x="24004" y="1098385"/>
                </a:lnTo>
                <a:lnTo>
                  <a:pt x="46583" y="1154889"/>
                </a:lnTo>
                <a:lnTo>
                  <a:pt x="76236" y="1210176"/>
                </a:lnTo>
                <a:lnTo>
                  <a:pt x="112736" y="1264141"/>
                </a:lnTo>
                <a:lnTo>
                  <a:pt x="155854" y="1316679"/>
                </a:lnTo>
                <a:lnTo>
                  <a:pt x="205364" y="1367684"/>
                </a:lnTo>
                <a:lnTo>
                  <a:pt x="261036" y="1417051"/>
                </a:lnTo>
                <a:lnTo>
                  <a:pt x="291112" y="1441087"/>
                </a:lnTo>
                <a:lnTo>
                  <a:pt x="322643" y="1464673"/>
                </a:lnTo>
                <a:lnTo>
                  <a:pt x="355602" y="1487797"/>
                </a:lnTo>
                <a:lnTo>
                  <a:pt x="389959" y="1510445"/>
                </a:lnTo>
                <a:lnTo>
                  <a:pt x="425686" y="1532604"/>
                </a:lnTo>
                <a:lnTo>
                  <a:pt x="462754" y="1554262"/>
                </a:lnTo>
                <a:lnTo>
                  <a:pt x="501135" y="1575403"/>
                </a:lnTo>
                <a:lnTo>
                  <a:pt x="540801" y="1596017"/>
                </a:lnTo>
                <a:lnTo>
                  <a:pt x="581723" y="1616088"/>
                </a:lnTo>
                <a:lnTo>
                  <a:pt x="623873" y="1635605"/>
                </a:lnTo>
                <a:lnTo>
                  <a:pt x="667222" y="1654554"/>
                </a:lnTo>
                <a:lnTo>
                  <a:pt x="711741" y="1672921"/>
                </a:lnTo>
                <a:lnTo>
                  <a:pt x="757403" y="1690694"/>
                </a:lnTo>
                <a:lnTo>
                  <a:pt x="804178" y="1707859"/>
                </a:lnTo>
                <a:lnTo>
                  <a:pt x="852039" y="1724403"/>
                </a:lnTo>
                <a:lnTo>
                  <a:pt x="900957" y="1740312"/>
                </a:lnTo>
                <a:lnTo>
                  <a:pt x="950902" y="1755575"/>
                </a:lnTo>
                <a:lnTo>
                  <a:pt x="1001848" y="1770177"/>
                </a:lnTo>
                <a:lnTo>
                  <a:pt x="1053766" y="1784105"/>
                </a:lnTo>
                <a:lnTo>
                  <a:pt x="1106626" y="1797346"/>
                </a:lnTo>
                <a:lnTo>
                  <a:pt x="1160400" y="1809887"/>
                </a:lnTo>
                <a:lnTo>
                  <a:pt x="1215061" y="1821715"/>
                </a:lnTo>
                <a:lnTo>
                  <a:pt x="1270579" y="1832816"/>
                </a:lnTo>
                <a:lnTo>
                  <a:pt x="1326927" y="1843177"/>
                </a:lnTo>
                <a:lnTo>
                  <a:pt x="1384074" y="1852785"/>
                </a:lnTo>
                <a:lnTo>
                  <a:pt x="1441994" y="1861627"/>
                </a:lnTo>
                <a:lnTo>
                  <a:pt x="1500658" y="1869689"/>
                </a:lnTo>
                <a:lnTo>
                  <a:pt x="1560037" y="1876959"/>
                </a:lnTo>
                <a:lnTo>
                  <a:pt x="1620103" y="1883423"/>
                </a:lnTo>
                <a:lnTo>
                  <a:pt x="1680827" y="1889068"/>
                </a:lnTo>
                <a:lnTo>
                  <a:pt x="1742180" y="1893881"/>
                </a:lnTo>
                <a:lnTo>
                  <a:pt x="1804135" y="1897849"/>
                </a:lnTo>
                <a:lnTo>
                  <a:pt x="1866663" y="1900957"/>
                </a:lnTo>
                <a:lnTo>
                  <a:pt x="1929736" y="1903194"/>
                </a:lnTo>
                <a:lnTo>
                  <a:pt x="1993324" y="1904546"/>
                </a:lnTo>
                <a:lnTo>
                  <a:pt x="2057400" y="1905000"/>
                </a:lnTo>
                <a:lnTo>
                  <a:pt x="2121475" y="1904546"/>
                </a:lnTo>
                <a:lnTo>
                  <a:pt x="2185063" y="1903194"/>
                </a:lnTo>
                <a:lnTo>
                  <a:pt x="2248136" y="1900957"/>
                </a:lnTo>
                <a:lnTo>
                  <a:pt x="2310664" y="1897849"/>
                </a:lnTo>
                <a:lnTo>
                  <a:pt x="2372619" y="1893881"/>
                </a:lnTo>
                <a:lnTo>
                  <a:pt x="2433972" y="1889068"/>
                </a:lnTo>
                <a:lnTo>
                  <a:pt x="2494696" y="1883423"/>
                </a:lnTo>
                <a:lnTo>
                  <a:pt x="2554762" y="1876959"/>
                </a:lnTo>
                <a:lnTo>
                  <a:pt x="2614141" y="1869689"/>
                </a:lnTo>
                <a:lnTo>
                  <a:pt x="2672805" y="1861627"/>
                </a:lnTo>
                <a:lnTo>
                  <a:pt x="2730725" y="1852785"/>
                </a:lnTo>
                <a:lnTo>
                  <a:pt x="2787872" y="1843177"/>
                </a:lnTo>
                <a:lnTo>
                  <a:pt x="2844220" y="1832816"/>
                </a:lnTo>
                <a:lnTo>
                  <a:pt x="2899738" y="1821715"/>
                </a:lnTo>
                <a:lnTo>
                  <a:pt x="2954399" y="1809887"/>
                </a:lnTo>
                <a:lnTo>
                  <a:pt x="3008173" y="1797346"/>
                </a:lnTo>
                <a:lnTo>
                  <a:pt x="3061033" y="1784105"/>
                </a:lnTo>
                <a:lnTo>
                  <a:pt x="3112951" y="1770177"/>
                </a:lnTo>
                <a:lnTo>
                  <a:pt x="3163897" y="1755575"/>
                </a:lnTo>
                <a:lnTo>
                  <a:pt x="3213842" y="1740312"/>
                </a:lnTo>
                <a:lnTo>
                  <a:pt x="3262760" y="1724403"/>
                </a:lnTo>
                <a:lnTo>
                  <a:pt x="3310621" y="1707859"/>
                </a:lnTo>
                <a:lnTo>
                  <a:pt x="3357396" y="1690694"/>
                </a:lnTo>
                <a:lnTo>
                  <a:pt x="3403058" y="1672921"/>
                </a:lnTo>
                <a:lnTo>
                  <a:pt x="3447577" y="1654554"/>
                </a:lnTo>
                <a:lnTo>
                  <a:pt x="3490926" y="1635605"/>
                </a:lnTo>
                <a:lnTo>
                  <a:pt x="3533076" y="1616088"/>
                </a:lnTo>
                <a:lnTo>
                  <a:pt x="3573998" y="1596017"/>
                </a:lnTo>
                <a:lnTo>
                  <a:pt x="3613664" y="1575403"/>
                </a:lnTo>
                <a:lnTo>
                  <a:pt x="3652045" y="1554262"/>
                </a:lnTo>
                <a:lnTo>
                  <a:pt x="3689113" y="1532604"/>
                </a:lnTo>
                <a:lnTo>
                  <a:pt x="3724840" y="1510445"/>
                </a:lnTo>
                <a:lnTo>
                  <a:pt x="3759197" y="1487797"/>
                </a:lnTo>
                <a:lnTo>
                  <a:pt x="3792156" y="1464673"/>
                </a:lnTo>
                <a:lnTo>
                  <a:pt x="3823687" y="1441087"/>
                </a:lnTo>
                <a:lnTo>
                  <a:pt x="3853763" y="1417051"/>
                </a:lnTo>
                <a:lnTo>
                  <a:pt x="3909435" y="1367684"/>
                </a:lnTo>
                <a:lnTo>
                  <a:pt x="3958945" y="1316679"/>
                </a:lnTo>
                <a:lnTo>
                  <a:pt x="4002063" y="1264141"/>
                </a:lnTo>
                <a:lnTo>
                  <a:pt x="4038563" y="1210176"/>
                </a:lnTo>
                <a:lnTo>
                  <a:pt x="4068216" y="1154889"/>
                </a:lnTo>
                <a:lnTo>
                  <a:pt x="4090795" y="1098385"/>
                </a:lnTo>
                <a:lnTo>
                  <a:pt x="4106073" y="1040771"/>
                </a:lnTo>
                <a:lnTo>
                  <a:pt x="4113820" y="982153"/>
                </a:lnTo>
                <a:lnTo>
                  <a:pt x="4114800" y="952499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24527" y="2208148"/>
            <a:ext cx="4114800" cy="1905000"/>
          </a:xfrm>
          <a:custGeom>
            <a:avLst/>
            <a:gdLst/>
            <a:ahLst/>
            <a:cxnLst/>
            <a:rect l="l" t="t" r="r" b="b"/>
            <a:pathLst>
              <a:path w="4114800" h="1905000">
                <a:moveTo>
                  <a:pt x="2057400" y="0"/>
                </a:moveTo>
                <a:lnTo>
                  <a:pt x="1993324" y="453"/>
                </a:lnTo>
                <a:lnTo>
                  <a:pt x="1929736" y="1805"/>
                </a:lnTo>
                <a:lnTo>
                  <a:pt x="1866663" y="4042"/>
                </a:lnTo>
                <a:lnTo>
                  <a:pt x="1804135" y="7150"/>
                </a:lnTo>
                <a:lnTo>
                  <a:pt x="1742180" y="11118"/>
                </a:lnTo>
                <a:lnTo>
                  <a:pt x="1680827" y="15931"/>
                </a:lnTo>
                <a:lnTo>
                  <a:pt x="1620103" y="21576"/>
                </a:lnTo>
                <a:lnTo>
                  <a:pt x="1560037" y="28040"/>
                </a:lnTo>
                <a:lnTo>
                  <a:pt x="1500658" y="35310"/>
                </a:lnTo>
                <a:lnTo>
                  <a:pt x="1441994" y="43372"/>
                </a:lnTo>
                <a:lnTo>
                  <a:pt x="1384074" y="52214"/>
                </a:lnTo>
                <a:lnTo>
                  <a:pt x="1326927" y="61822"/>
                </a:lnTo>
                <a:lnTo>
                  <a:pt x="1270579" y="72183"/>
                </a:lnTo>
                <a:lnTo>
                  <a:pt x="1215061" y="83284"/>
                </a:lnTo>
                <a:lnTo>
                  <a:pt x="1160400" y="95112"/>
                </a:lnTo>
                <a:lnTo>
                  <a:pt x="1106626" y="107653"/>
                </a:lnTo>
                <a:lnTo>
                  <a:pt x="1053766" y="120894"/>
                </a:lnTo>
                <a:lnTo>
                  <a:pt x="1001848" y="134822"/>
                </a:lnTo>
                <a:lnTo>
                  <a:pt x="950902" y="149424"/>
                </a:lnTo>
                <a:lnTo>
                  <a:pt x="900957" y="164687"/>
                </a:lnTo>
                <a:lnTo>
                  <a:pt x="852039" y="180596"/>
                </a:lnTo>
                <a:lnTo>
                  <a:pt x="804178" y="197140"/>
                </a:lnTo>
                <a:lnTo>
                  <a:pt x="757403" y="214305"/>
                </a:lnTo>
                <a:lnTo>
                  <a:pt x="711741" y="232078"/>
                </a:lnTo>
                <a:lnTo>
                  <a:pt x="667222" y="250445"/>
                </a:lnTo>
                <a:lnTo>
                  <a:pt x="623873" y="269394"/>
                </a:lnTo>
                <a:lnTo>
                  <a:pt x="581723" y="288911"/>
                </a:lnTo>
                <a:lnTo>
                  <a:pt x="540801" y="308982"/>
                </a:lnTo>
                <a:lnTo>
                  <a:pt x="501135" y="329596"/>
                </a:lnTo>
                <a:lnTo>
                  <a:pt x="462754" y="350737"/>
                </a:lnTo>
                <a:lnTo>
                  <a:pt x="425686" y="372395"/>
                </a:lnTo>
                <a:lnTo>
                  <a:pt x="389959" y="394554"/>
                </a:lnTo>
                <a:lnTo>
                  <a:pt x="355602" y="417202"/>
                </a:lnTo>
                <a:lnTo>
                  <a:pt x="322643" y="440326"/>
                </a:lnTo>
                <a:lnTo>
                  <a:pt x="291112" y="463912"/>
                </a:lnTo>
                <a:lnTo>
                  <a:pt x="261036" y="487948"/>
                </a:lnTo>
                <a:lnTo>
                  <a:pt x="205364" y="537315"/>
                </a:lnTo>
                <a:lnTo>
                  <a:pt x="155854" y="588320"/>
                </a:lnTo>
                <a:lnTo>
                  <a:pt x="112736" y="640858"/>
                </a:lnTo>
                <a:lnTo>
                  <a:pt x="76236" y="694823"/>
                </a:lnTo>
                <a:lnTo>
                  <a:pt x="46583" y="750110"/>
                </a:lnTo>
                <a:lnTo>
                  <a:pt x="24004" y="806614"/>
                </a:lnTo>
                <a:lnTo>
                  <a:pt x="8726" y="864228"/>
                </a:lnTo>
                <a:lnTo>
                  <a:pt x="979" y="922846"/>
                </a:lnTo>
                <a:lnTo>
                  <a:pt x="0" y="952500"/>
                </a:lnTo>
                <a:lnTo>
                  <a:pt x="979" y="982153"/>
                </a:lnTo>
                <a:lnTo>
                  <a:pt x="8726" y="1040771"/>
                </a:lnTo>
                <a:lnTo>
                  <a:pt x="24004" y="1098385"/>
                </a:lnTo>
                <a:lnTo>
                  <a:pt x="46583" y="1154889"/>
                </a:lnTo>
                <a:lnTo>
                  <a:pt x="76236" y="1210176"/>
                </a:lnTo>
                <a:lnTo>
                  <a:pt x="112736" y="1264141"/>
                </a:lnTo>
                <a:lnTo>
                  <a:pt x="155854" y="1316679"/>
                </a:lnTo>
                <a:lnTo>
                  <a:pt x="205364" y="1367684"/>
                </a:lnTo>
                <a:lnTo>
                  <a:pt x="261036" y="1417051"/>
                </a:lnTo>
                <a:lnTo>
                  <a:pt x="291112" y="1441087"/>
                </a:lnTo>
                <a:lnTo>
                  <a:pt x="322643" y="1464673"/>
                </a:lnTo>
                <a:lnTo>
                  <a:pt x="355602" y="1487797"/>
                </a:lnTo>
                <a:lnTo>
                  <a:pt x="389959" y="1510445"/>
                </a:lnTo>
                <a:lnTo>
                  <a:pt x="425686" y="1532604"/>
                </a:lnTo>
                <a:lnTo>
                  <a:pt x="462754" y="1554262"/>
                </a:lnTo>
                <a:lnTo>
                  <a:pt x="501135" y="1575403"/>
                </a:lnTo>
                <a:lnTo>
                  <a:pt x="540801" y="1596017"/>
                </a:lnTo>
                <a:lnTo>
                  <a:pt x="581723" y="1616088"/>
                </a:lnTo>
                <a:lnTo>
                  <a:pt x="623873" y="1635605"/>
                </a:lnTo>
                <a:lnTo>
                  <a:pt x="667222" y="1654554"/>
                </a:lnTo>
                <a:lnTo>
                  <a:pt x="711741" y="1672921"/>
                </a:lnTo>
                <a:lnTo>
                  <a:pt x="757403" y="1690694"/>
                </a:lnTo>
                <a:lnTo>
                  <a:pt x="804178" y="1707859"/>
                </a:lnTo>
                <a:lnTo>
                  <a:pt x="852039" y="1724403"/>
                </a:lnTo>
                <a:lnTo>
                  <a:pt x="900957" y="1740312"/>
                </a:lnTo>
                <a:lnTo>
                  <a:pt x="950902" y="1755575"/>
                </a:lnTo>
                <a:lnTo>
                  <a:pt x="1001848" y="1770177"/>
                </a:lnTo>
                <a:lnTo>
                  <a:pt x="1053766" y="1784105"/>
                </a:lnTo>
                <a:lnTo>
                  <a:pt x="1106626" y="1797346"/>
                </a:lnTo>
                <a:lnTo>
                  <a:pt x="1160400" y="1809887"/>
                </a:lnTo>
                <a:lnTo>
                  <a:pt x="1215061" y="1821715"/>
                </a:lnTo>
                <a:lnTo>
                  <a:pt x="1270579" y="1832816"/>
                </a:lnTo>
                <a:lnTo>
                  <a:pt x="1326927" y="1843177"/>
                </a:lnTo>
                <a:lnTo>
                  <a:pt x="1384074" y="1852785"/>
                </a:lnTo>
                <a:lnTo>
                  <a:pt x="1441994" y="1861627"/>
                </a:lnTo>
                <a:lnTo>
                  <a:pt x="1500658" y="1869689"/>
                </a:lnTo>
                <a:lnTo>
                  <a:pt x="1560037" y="1876959"/>
                </a:lnTo>
                <a:lnTo>
                  <a:pt x="1620103" y="1883423"/>
                </a:lnTo>
                <a:lnTo>
                  <a:pt x="1680827" y="1889068"/>
                </a:lnTo>
                <a:lnTo>
                  <a:pt x="1742180" y="1893881"/>
                </a:lnTo>
                <a:lnTo>
                  <a:pt x="1804135" y="1897849"/>
                </a:lnTo>
                <a:lnTo>
                  <a:pt x="1866663" y="1900957"/>
                </a:lnTo>
                <a:lnTo>
                  <a:pt x="1929736" y="1903194"/>
                </a:lnTo>
                <a:lnTo>
                  <a:pt x="1993324" y="1904546"/>
                </a:lnTo>
                <a:lnTo>
                  <a:pt x="2057400" y="1905000"/>
                </a:lnTo>
                <a:lnTo>
                  <a:pt x="2121475" y="1904546"/>
                </a:lnTo>
                <a:lnTo>
                  <a:pt x="2185063" y="1903194"/>
                </a:lnTo>
                <a:lnTo>
                  <a:pt x="2248136" y="1900957"/>
                </a:lnTo>
                <a:lnTo>
                  <a:pt x="2310664" y="1897849"/>
                </a:lnTo>
                <a:lnTo>
                  <a:pt x="2372619" y="1893881"/>
                </a:lnTo>
                <a:lnTo>
                  <a:pt x="2433972" y="1889068"/>
                </a:lnTo>
                <a:lnTo>
                  <a:pt x="2494696" y="1883423"/>
                </a:lnTo>
                <a:lnTo>
                  <a:pt x="2554762" y="1876959"/>
                </a:lnTo>
                <a:lnTo>
                  <a:pt x="2614141" y="1869689"/>
                </a:lnTo>
                <a:lnTo>
                  <a:pt x="2672805" y="1861627"/>
                </a:lnTo>
                <a:lnTo>
                  <a:pt x="2730725" y="1852785"/>
                </a:lnTo>
                <a:lnTo>
                  <a:pt x="2787872" y="1843177"/>
                </a:lnTo>
                <a:lnTo>
                  <a:pt x="2844220" y="1832816"/>
                </a:lnTo>
                <a:lnTo>
                  <a:pt x="2899738" y="1821715"/>
                </a:lnTo>
                <a:lnTo>
                  <a:pt x="2954399" y="1809887"/>
                </a:lnTo>
                <a:lnTo>
                  <a:pt x="3008173" y="1797346"/>
                </a:lnTo>
                <a:lnTo>
                  <a:pt x="3061033" y="1784105"/>
                </a:lnTo>
                <a:lnTo>
                  <a:pt x="3112951" y="1770177"/>
                </a:lnTo>
                <a:lnTo>
                  <a:pt x="3163897" y="1755575"/>
                </a:lnTo>
                <a:lnTo>
                  <a:pt x="3213842" y="1740312"/>
                </a:lnTo>
                <a:lnTo>
                  <a:pt x="3262760" y="1724403"/>
                </a:lnTo>
                <a:lnTo>
                  <a:pt x="3310621" y="1707859"/>
                </a:lnTo>
                <a:lnTo>
                  <a:pt x="3357396" y="1690694"/>
                </a:lnTo>
                <a:lnTo>
                  <a:pt x="3403058" y="1672921"/>
                </a:lnTo>
                <a:lnTo>
                  <a:pt x="3447577" y="1654554"/>
                </a:lnTo>
                <a:lnTo>
                  <a:pt x="3490926" y="1635605"/>
                </a:lnTo>
                <a:lnTo>
                  <a:pt x="3533076" y="1616088"/>
                </a:lnTo>
                <a:lnTo>
                  <a:pt x="3573998" y="1596017"/>
                </a:lnTo>
                <a:lnTo>
                  <a:pt x="3613664" y="1575403"/>
                </a:lnTo>
                <a:lnTo>
                  <a:pt x="3652045" y="1554262"/>
                </a:lnTo>
                <a:lnTo>
                  <a:pt x="3689113" y="1532604"/>
                </a:lnTo>
                <a:lnTo>
                  <a:pt x="3724840" y="1510445"/>
                </a:lnTo>
                <a:lnTo>
                  <a:pt x="3759197" y="1487797"/>
                </a:lnTo>
                <a:lnTo>
                  <a:pt x="3792156" y="1464673"/>
                </a:lnTo>
                <a:lnTo>
                  <a:pt x="3823687" y="1441087"/>
                </a:lnTo>
                <a:lnTo>
                  <a:pt x="3853763" y="1417051"/>
                </a:lnTo>
                <a:lnTo>
                  <a:pt x="3909435" y="1367684"/>
                </a:lnTo>
                <a:lnTo>
                  <a:pt x="3958945" y="1316679"/>
                </a:lnTo>
                <a:lnTo>
                  <a:pt x="4002063" y="1264141"/>
                </a:lnTo>
                <a:lnTo>
                  <a:pt x="4038563" y="1210176"/>
                </a:lnTo>
                <a:lnTo>
                  <a:pt x="4068216" y="1154889"/>
                </a:lnTo>
                <a:lnTo>
                  <a:pt x="4090795" y="1098385"/>
                </a:lnTo>
                <a:lnTo>
                  <a:pt x="4106073" y="1040771"/>
                </a:lnTo>
                <a:lnTo>
                  <a:pt x="4113820" y="982153"/>
                </a:lnTo>
                <a:lnTo>
                  <a:pt x="4114800" y="952499"/>
                </a:lnTo>
                <a:lnTo>
                  <a:pt x="4113820" y="922846"/>
                </a:lnTo>
                <a:lnTo>
                  <a:pt x="4106073" y="864228"/>
                </a:lnTo>
                <a:lnTo>
                  <a:pt x="4090795" y="806614"/>
                </a:lnTo>
                <a:lnTo>
                  <a:pt x="4068216" y="750110"/>
                </a:lnTo>
                <a:lnTo>
                  <a:pt x="4038563" y="694823"/>
                </a:lnTo>
                <a:lnTo>
                  <a:pt x="4002063" y="640858"/>
                </a:lnTo>
                <a:lnTo>
                  <a:pt x="3958945" y="588320"/>
                </a:lnTo>
                <a:lnTo>
                  <a:pt x="3909435" y="537315"/>
                </a:lnTo>
                <a:lnTo>
                  <a:pt x="3853763" y="487948"/>
                </a:lnTo>
                <a:lnTo>
                  <a:pt x="3823687" y="463912"/>
                </a:lnTo>
                <a:lnTo>
                  <a:pt x="3792156" y="440326"/>
                </a:lnTo>
                <a:lnTo>
                  <a:pt x="3759197" y="417202"/>
                </a:lnTo>
                <a:lnTo>
                  <a:pt x="3724840" y="394554"/>
                </a:lnTo>
                <a:lnTo>
                  <a:pt x="3689113" y="372395"/>
                </a:lnTo>
                <a:lnTo>
                  <a:pt x="3652045" y="350737"/>
                </a:lnTo>
                <a:lnTo>
                  <a:pt x="3613664" y="329596"/>
                </a:lnTo>
                <a:lnTo>
                  <a:pt x="3573998" y="308982"/>
                </a:lnTo>
                <a:lnTo>
                  <a:pt x="3533076" y="288911"/>
                </a:lnTo>
                <a:lnTo>
                  <a:pt x="3490926" y="269394"/>
                </a:lnTo>
                <a:lnTo>
                  <a:pt x="3447577" y="250445"/>
                </a:lnTo>
                <a:lnTo>
                  <a:pt x="3403058" y="232078"/>
                </a:lnTo>
                <a:lnTo>
                  <a:pt x="3357396" y="214305"/>
                </a:lnTo>
                <a:lnTo>
                  <a:pt x="3310621" y="197140"/>
                </a:lnTo>
                <a:lnTo>
                  <a:pt x="3262760" y="180596"/>
                </a:lnTo>
                <a:lnTo>
                  <a:pt x="3213842" y="164687"/>
                </a:lnTo>
                <a:lnTo>
                  <a:pt x="3163897" y="149424"/>
                </a:lnTo>
                <a:lnTo>
                  <a:pt x="3112951" y="134822"/>
                </a:lnTo>
                <a:lnTo>
                  <a:pt x="3061033" y="120894"/>
                </a:lnTo>
                <a:lnTo>
                  <a:pt x="3008173" y="107653"/>
                </a:lnTo>
                <a:lnTo>
                  <a:pt x="2954399" y="95112"/>
                </a:lnTo>
                <a:lnTo>
                  <a:pt x="2899738" y="83284"/>
                </a:lnTo>
                <a:lnTo>
                  <a:pt x="2844220" y="72183"/>
                </a:lnTo>
                <a:lnTo>
                  <a:pt x="2787872" y="61822"/>
                </a:lnTo>
                <a:lnTo>
                  <a:pt x="2730725" y="52214"/>
                </a:lnTo>
                <a:lnTo>
                  <a:pt x="2672805" y="43372"/>
                </a:lnTo>
                <a:lnTo>
                  <a:pt x="2614141" y="35310"/>
                </a:lnTo>
                <a:lnTo>
                  <a:pt x="2554762" y="28040"/>
                </a:lnTo>
                <a:lnTo>
                  <a:pt x="2494696" y="21576"/>
                </a:lnTo>
                <a:lnTo>
                  <a:pt x="2433972" y="15931"/>
                </a:lnTo>
                <a:lnTo>
                  <a:pt x="2372619" y="11118"/>
                </a:lnTo>
                <a:lnTo>
                  <a:pt x="2310664" y="7150"/>
                </a:lnTo>
                <a:lnTo>
                  <a:pt x="2248136" y="4042"/>
                </a:lnTo>
                <a:lnTo>
                  <a:pt x="2185063" y="1805"/>
                </a:lnTo>
                <a:lnTo>
                  <a:pt x="2121475" y="453"/>
                </a:lnTo>
                <a:lnTo>
                  <a:pt x="2057400" y="0"/>
                </a:lnTo>
                <a:close/>
              </a:path>
            </a:pathLst>
          </a:custGeom>
          <a:ln w="57150">
            <a:solidFill>
              <a:srgbClr val="CC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180622" y="2602864"/>
            <a:ext cx="3204845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86360" algn="ctr">
              <a:lnSpc>
                <a:spcPct val="100000"/>
              </a:lnSpc>
            </a:pPr>
            <a:r>
              <a:rPr sz="2400" b="1" i="1" dirty="0">
                <a:solidFill>
                  <a:srgbClr val="FF3300"/>
                </a:solidFill>
                <a:latin typeface="Arial"/>
                <a:cs typeface="Arial"/>
              </a:rPr>
              <a:t>Совместная  деятельность  </a:t>
            </a:r>
            <a:r>
              <a:rPr sz="2400" b="1" i="1" spc="-5" dirty="0">
                <a:solidFill>
                  <a:srgbClr val="FF3300"/>
                </a:solidFill>
                <a:latin typeface="Arial"/>
                <a:cs typeface="Arial"/>
              </a:rPr>
              <a:t>взрослого </a:t>
            </a:r>
            <a:r>
              <a:rPr sz="2400" b="1" i="1" dirty="0">
                <a:solidFill>
                  <a:srgbClr val="FF3300"/>
                </a:solidFill>
                <a:latin typeface="Arial"/>
                <a:cs typeface="Arial"/>
              </a:rPr>
              <a:t>и</a:t>
            </a:r>
            <a:r>
              <a:rPr sz="2400" b="1" i="1" spc="-10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3300"/>
                </a:solidFill>
                <a:latin typeface="Arial"/>
                <a:cs typeface="Arial"/>
              </a:rPr>
              <a:t>ребенка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209939" y="4646548"/>
            <a:ext cx="4953000" cy="1447800"/>
          </a:xfrm>
          <a:custGeom>
            <a:avLst/>
            <a:gdLst/>
            <a:ahLst/>
            <a:cxnLst/>
            <a:rect l="l" t="t" r="r" b="b"/>
            <a:pathLst>
              <a:path w="4953000" h="1447800">
                <a:moveTo>
                  <a:pt x="4953000" y="723899"/>
                </a:moveTo>
                <a:lnTo>
                  <a:pt x="4949079" y="682797"/>
                </a:lnTo>
                <a:lnTo>
                  <a:pt x="4937458" y="642299"/>
                </a:lnTo>
                <a:lnTo>
                  <a:pt x="4918345" y="602467"/>
                </a:lnTo>
                <a:lnTo>
                  <a:pt x="4891950" y="563361"/>
                </a:lnTo>
                <a:lnTo>
                  <a:pt x="4858480" y="525042"/>
                </a:lnTo>
                <a:lnTo>
                  <a:pt x="4818145" y="487571"/>
                </a:lnTo>
                <a:lnTo>
                  <a:pt x="4771155" y="451010"/>
                </a:lnTo>
                <a:lnTo>
                  <a:pt x="4717718" y="415419"/>
                </a:lnTo>
                <a:lnTo>
                  <a:pt x="4658043" y="380859"/>
                </a:lnTo>
                <a:lnTo>
                  <a:pt x="4592339" y="347391"/>
                </a:lnTo>
                <a:lnTo>
                  <a:pt x="4557292" y="331085"/>
                </a:lnTo>
                <a:lnTo>
                  <a:pt x="4520816" y="315076"/>
                </a:lnTo>
                <a:lnTo>
                  <a:pt x="4482937" y="299369"/>
                </a:lnTo>
                <a:lnTo>
                  <a:pt x="4443681" y="283974"/>
                </a:lnTo>
                <a:lnTo>
                  <a:pt x="4403076" y="268898"/>
                </a:lnTo>
                <a:lnTo>
                  <a:pt x="4361146" y="254147"/>
                </a:lnTo>
                <a:lnTo>
                  <a:pt x="4317917" y="239731"/>
                </a:lnTo>
                <a:lnTo>
                  <a:pt x="4273417" y="225656"/>
                </a:lnTo>
                <a:lnTo>
                  <a:pt x="4227671" y="211931"/>
                </a:lnTo>
                <a:lnTo>
                  <a:pt x="4180705" y="198562"/>
                </a:lnTo>
                <a:lnTo>
                  <a:pt x="4132545" y="185557"/>
                </a:lnTo>
                <a:lnTo>
                  <a:pt x="4083218" y="172925"/>
                </a:lnTo>
                <a:lnTo>
                  <a:pt x="4032749" y="160672"/>
                </a:lnTo>
                <a:lnTo>
                  <a:pt x="3981165" y="148806"/>
                </a:lnTo>
                <a:lnTo>
                  <a:pt x="3928492" y="137336"/>
                </a:lnTo>
                <a:lnTo>
                  <a:pt x="3874756" y="126267"/>
                </a:lnTo>
                <a:lnTo>
                  <a:pt x="3819983" y="115609"/>
                </a:lnTo>
                <a:lnTo>
                  <a:pt x="3764200" y="105369"/>
                </a:lnTo>
                <a:lnTo>
                  <a:pt x="3707431" y="95553"/>
                </a:lnTo>
                <a:lnTo>
                  <a:pt x="3649704" y="86171"/>
                </a:lnTo>
                <a:lnTo>
                  <a:pt x="3591045" y="77229"/>
                </a:lnTo>
                <a:lnTo>
                  <a:pt x="3531479" y="68735"/>
                </a:lnTo>
                <a:lnTo>
                  <a:pt x="3471034" y="60698"/>
                </a:lnTo>
                <a:lnTo>
                  <a:pt x="3409734" y="53123"/>
                </a:lnTo>
                <a:lnTo>
                  <a:pt x="3347607" y="46019"/>
                </a:lnTo>
                <a:lnTo>
                  <a:pt x="3284677" y="39395"/>
                </a:lnTo>
                <a:lnTo>
                  <a:pt x="3220972" y="33256"/>
                </a:lnTo>
                <a:lnTo>
                  <a:pt x="3156518" y="27611"/>
                </a:lnTo>
                <a:lnTo>
                  <a:pt x="3091340" y="22468"/>
                </a:lnTo>
                <a:lnTo>
                  <a:pt x="3025465" y="17833"/>
                </a:lnTo>
                <a:lnTo>
                  <a:pt x="2958919" y="13716"/>
                </a:lnTo>
                <a:lnTo>
                  <a:pt x="2891728" y="10122"/>
                </a:lnTo>
                <a:lnTo>
                  <a:pt x="2823918" y="7061"/>
                </a:lnTo>
                <a:lnTo>
                  <a:pt x="2755515" y="4539"/>
                </a:lnTo>
                <a:lnTo>
                  <a:pt x="2686546" y="2565"/>
                </a:lnTo>
                <a:lnTo>
                  <a:pt x="2617036" y="1145"/>
                </a:lnTo>
                <a:lnTo>
                  <a:pt x="2547012" y="287"/>
                </a:lnTo>
                <a:lnTo>
                  <a:pt x="2476500" y="0"/>
                </a:lnTo>
                <a:lnTo>
                  <a:pt x="2405987" y="287"/>
                </a:lnTo>
                <a:lnTo>
                  <a:pt x="2335963" y="1145"/>
                </a:lnTo>
                <a:lnTo>
                  <a:pt x="2266453" y="2565"/>
                </a:lnTo>
                <a:lnTo>
                  <a:pt x="2197484" y="4539"/>
                </a:lnTo>
                <a:lnTo>
                  <a:pt x="2129081" y="7061"/>
                </a:lnTo>
                <a:lnTo>
                  <a:pt x="2061271" y="10122"/>
                </a:lnTo>
                <a:lnTo>
                  <a:pt x="1994080" y="13716"/>
                </a:lnTo>
                <a:lnTo>
                  <a:pt x="1927534" y="17833"/>
                </a:lnTo>
                <a:lnTo>
                  <a:pt x="1861659" y="22468"/>
                </a:lnTo>
                <a:lnTo>
                  <a:pt x="1796481" y="27611"/>
                </a:lnTo>
                <a:lnTo>
                  <a:pt x="1732027" y="33256"/>
                </a:lnTo>
                <a:lnTo>
                  <a:pt x="1668322" y="39395"/>
                </a:lnTo>
                <a:lnTo>
                  <a:pt x="1605392" y="46019"/>
                </a:lnTo>
                <a:lnTo>
                  <a:pt x="1543265" y="53123"/>
                </a:lnTo>
                <a:lnTo>
                  <a:pt x="1481965" y="60698"/>
                </a:lnTo>
                <a:lnTo>
                  <a:pt x="1421520" y="68735"/>
                </a:lnTo>
                <a:lnTo>
                  <a:pt x="1361954" y="77229"/>
                </a:lnTo>
                <a:lnTo>
                  <a:pt x="1303295" y="86171"/>
                </a:lnTo>
                <a:lnTo>
                  <a:pt x="1245568" y="95553"/>
                </a:lnTo>
                <a:lnTo>
                  <a:pt x="1188799" y="105369"/>
                </a:lnTo>
                <a:lnTo>
                  <a:pt x="1133016" y="115609"/>
                </a:lnTo>
                <a:lnTo>
                  <a:pt x="1078243" y="126267"/>
                </a:lnTo>
                <a:lnTo>
                  <a:pt x="1024507" y="137336"/>
                </a:lnTo>
                <a:lnTo>
                  <a:pt x="971834" y="148806"/>
                </a:lnTo>
                <a:lnTo>
                  <a:pt x="920250" y="160672"/>
                </a:lnTo>
                <a:lnTo>
                  <a:pt x="869781" y="172925"/>
                </a:lnTo>
                <a:lnTo>
                  <a:pt x="820454" y="185557"/>
                </a:lnTo>
                <a:lnTo>
                  <a:pt x="772294" y="198562"/>
                </a:lnTo>
                <a:lnTo>
                  <a:pt x="725328" y="211931"/>
                </a:lnTo>
                <a:lnTo>
                  <a:pt x="679582" y="225656"/>
                </a:lnTo>
                <a:lnTo>
                  <a:pt x="635082" y="239731"/>
                </a:lnTo>
                <a:lnTo>
                  <a:pt x="591853" y="254147"/>
                </a:lnTo>
                <a:lnTo>
                  <a:pt x="549923" y="268898"/>
                </a:lnTo>
                <a:lnTo>
                  <a:pt x="509318" y="283974"/>
                </a:lnTo>
                <a:lnTo>
                  <a:pt x="470062" y="299369"/>
                </a:lnTo>
                <a:lnTo>
                  <a:pt x="432183" y="315076"/>
                </a:lnTo>
                <a:lnTo>
                  <a:pt x="395707" y="331085"/>
                </a:lnTo>
                <a:lnTo>
                  <a:pt x="360660" y="347391"/>
                </a:lnTo>
                <a:lnTo>
                  <a:pt x="294956" y="380859"/>
                </a:lnTo>
                <a:lnTo>
                  <a:pt x="235281" y="415419"/>
                </a:lnTo>
                <a:lnTo>
                  <a:pt x="181844" y="451010"/>
                </a:lnTo>
                <a:lnTo>
                  <a:pt x="134854" y="487571"/>
                </a:lnTo>
                <a:lnTo>
                  <a:pt x="94519" y="525042"/>
                </a:lnTo>
                <a:lnTo>
                  <a:pt x="61049" y="563361"/>
                </a:lnTo>
                <a:lnTo>
                  <a:pt x="34654" y="602467"/>
                </a:lnTo>
                <a:lnTo>
                  <a:pt x="15541" y="642299"/>
                </a:lnTo>
                <a:lnTo>
                  <a:pt x="3920" y="682797"/>
                </a:lnTo>
                <a:lnTo>
                  <a:pt x="0" y="723900"/>
                </a:lnTo>
                <a:lnTo>
                  <a:pt x="984" y="744523"/>
                </a:lnTo>
                <a:lnTo>
                  <a:pt x="8781" y="785330"/>
                </a:lnTo>
                <a:lnTo>
                  <a:pt x="24174" y="825503"/>
                </a:lnTo>
                <a:lnTo>
                  <a:pt x="46954" y="864980"/>
                </a:lnTo>
                <a:lnTo>
                  <a:pt x="76913" y="903700"/>
                </a:lnTo>
                <a:lnTo>
                  <a:pt x="113841" y="941602"/>
                </a:lnTo>
                <a:lnTo>
                  <a:pt x="157530" y="978626"/>
                </a:lnTo>
                <a:lnTo>
                  <a:pt x="207770" y="1014709"/>
                </a:lnTo>
                <a:lnTo>
                  <a:pt x="264352" y="1049793"/>
                </a:lnTo>
                <a:lnTo>
                  <a:pt x="327068" y="1083814"/>
                </a:lnTo>
                <a:lnTo>
                  <a:pt x="395707" y="1116714"/>
                </a:lnTo>
                <a:lnTo>
                  <a:pt x="432183" y="1132723"/>
                </a:lnTo>
                <a:lnTo>
                  <a:pt x="470062" y="1148430"/>
                </a:lnTo>
                <a:lnTo>
                  <a:pt x="509318" y="1163825"/>
                </a:lnTo>
                <a:lnTo>
                  <a:pt x="549923" y="1178901"/>
                </a:lnTo>
                <a:lnTo>
                  <a:pt x="591853" y="1193652"/>
                </a:lnTo>
                <a:lnTo>
                  <a:pt x="635082" y="1208068"/>
                </a:lnTo>
                <a:lnTo>
                  <a:pt x="679582" y="1222143"/>
                </a:lnTo>
                <a:lnTo>
                  <a:pt x="725328" y="1235868"/>
                </a:lnTo>
                <a:lnTo>
                  <a:pt x="772294" y="1249237"/>
                </a:lnTo>
                <a:lnTo>
                  <a:pt x="820454" y="1262242"/>
                </a:lnTo>
                <a:lnTo>
                  <a:pt x="869781" y="1274874"/>
                </a:lnTo>
                <a:lnTo>
                  <a:pt x="920250" y="1287127"/>
                </a:lnTo>
                <a:lnTo>
                  <a:pt x="971834" y="1298993"/>
                </a:lnTo>
                <a:lnTo>
                  <a:pt x="1024507" y="1310463"/>
                </a:lnTo>
                <a:lnTo>
                  <a:pt x="1078243" y="1321532"/>
                </a:lnTo>
                <a:lnTo>
                  <a:pt x="1133016" y="1332190"/>
                </a:lnTo>
                <a:lnTo>
                  <a:pt x="1188799" y="1342430"/>
                </a:lnTo>
                <a:lnTo>
                  <a:pt x="1245568" y="1352246"/>
                </a:lnTo>
                <a:lnTo>
                  <a:pt x="1303295" y="1361628"/>
                </a:lnTo>
                <a:lnTo>
                  <a:pt x="1361954" y="1370570"/>
                </a:lnTo>
                <a:lnTo>
                  <a:pt x="1421520" y="1379064"/>
                </a:lnTo>
                <a:lnTo>
                  <a:pt x="1481965" y="1387101"/>
                </a:lnTo>
                <a:lnTo>
                  <a:pt x="1543265" y="1394676"/>
                </a:lnTo>
                <a:lnTo>
                  <a:pt x="1605392" y="1401780"/>
                </a:lnTo>
                <a:lnTo>
                  <a:pt x="1668322" y="1408404"/>
                </a:lnTo>
                <a:lnTo>
                  <a:pt x="1732027" y="1414543"/>
                </a:lnTo>
                <a:lnTo>
                  <a:pt x="1796481" y="1420188"/>
                </a:lnTo>
                <a:lnTo>
                  <a:pt x="1861659" y="1425331"/>
                </a:lnTo>
                <a:lnTo>
                  <a:pt x="1927534" y="1429966"/>
                </a:lnTo>
                <a:lnTo>
                  <a:pt x="1994080" y="1434083"/>
                </a:lnTo>
                <a:lnTo>
                  <a:pt x="2061271" y="1437677"/>
                </a:lnTo>
                <a:lnTo>
                  <a:pt x="2129081" y="1440738"/>
                </a:lnTo>
                <a:lnTo>
                  <a:pt x="2197484" y="1443260"/>
                </a:lnTo>
                <a:lnTo>
                  <a:pt x="2266453" y="1445234"/>
                </a:lnTo>
                <a:lnTo>
                  <a:pt x="2335963" y="1446654"/>
                </a:lnTo>
                <a:lnTo>
                  <a:pt x="2405987" y="1447512"/>
                </a:lnTo>
                <a:lnTo>
                  <a:pt x="2476500" y="1447800"/>
                </a:lnTo>
                <a:lnTo>
                  <a:pt x="2547012" y="1447512"/>
                </a:lnTo>
                <a:lnTo>
                  <a:pt x="2617036" y="1446654"/>
                </a:lnTo>
                <a:lnTo>
                  <a:pt x="2686546" y="1445234"/>
                </a:lnTo>
                <a:lnTo>
                  <a:pt x="2755515" y="1443260"/>
                </a:lnTo>
                <a:lnTo>
                  <a:pt x="2823918" y="1440738"/>
                </a:lnTo>
                <a:lnTo>
                  <a:pt x="2891728" y="1437677"/>
                </a:lnTo>
                <a:lnTo>
                  <a:pt x="2958919" y="1434083"/>
                </a:lnTo>
                <a:lnTo>
                  <a:pt x="3025465" y="1429966"/>
                </a:lnTo>
                <a:lnTo>
                  <a:pt x="3091340" y="1425331"/>
                </a:lnTo>
                <a:lnTo>
                  <a:pt x="3156518" y="1420188"/>
                </a:lnTo>
                <a:lnTo>
                  <a:pt x="3220972" y="1414543"/>
                </a:lnTo>
                <a:lnTo>
                  <a:pt x="3284677" y="1408404"/>
                </a:lnTo>
                <a:lnTo>
                  <a:pt x="3347607" y="1401780"/>
                </a:lnTo>
                <a:lnTo>
                  <a:pt x="3409734" y="1394676"/>
                </a:lnTo>
                <a:lnTo>
                  <a:pt x="3471034" y="1387101"/>
                </a:lnTo>
                <a:lnTo>
                  <a:pt x="3531479" y="1379064"/>
                </a:lnTo>
                <a:lnTo>
                  <a:pt x="3591045" y="1370570"/>
                </a:lnTo>
                <a:lnTo>
                  <a:pt x="3649704" y="1361628"/>
                </a:lnTo>
                <a:lnTo>
                  <a:pt x="3707431" y="1352246"/>
                </a:lnTo>
                <a:lnTo>
                  <a:pt x="3764200" y="1342430"/>
                </a:lnTo>
                <a:lnTo>
                  <a:pt x="3819983" y="1332190"/>
                </a:lnTo>
                <a:lnTo>
                  <a:pt x="3874756" y="1321532"/>
                </a:lnTo>
                <a:lnTo>
                  <a:pt x="3928492" y="1310463"/>
                </a:lnTo>
                <a:lnTo>
                  <a:pt x="3981165" y="1298993"/>
                </a:lnTo>
                <a:lnTo>
                  <a:pt x="4032749" y="1287127"/>
                </a:lnTo>
                <a:lnTo>
                  <a:pt x="4083218" y="1274874"/>
                </a:lnTo>
                <a:lnTo>
                  <a:pt x="4132545" y="1262242"/>
                </a:lnTo>
                <a:lnTo>
                  <a:pt x="4180705" y="1249237"/>
                </a:lnTo>
                <a:lnTo>
                  <a:pt x="4227671" y="1235868"/>
                </a:lnTo>
                <a:lnTo>
                  <a:pt x="4273417" y="1222143"/>
                </a:lnTo>
                <a:lnTo>
                  <a:pt x="4317917" y="1208068"/>
                </a:lnTo>
                <a:lnTo>
                  <a:pt x="4361146" y="1193652"/>
                </a:lnTo>
                <a:lnTo>
                  <a:pt x="4403076" y="1178901"/>
                </a:lnTo>
                <a:lnTo>
                  <a:pt x="4443681" y="1163825"/>
                </a:lnTo>
                <a:lnTo>
                  <a:pt x="4482937" y="1148430"/>
                </a:lnTo>
                <a:lnTo>
                  <a:pt x="4520816" y="1132723"/>
                </a:lnTo>
                <a:lnTo>
                  <a:pt x="4557292" y="1116714"/>
                </a:lnTo>
                <a:lnTo>
                  <a:pt x="4592339" y="1100408"/>
                </a:lnTo>
                <a:lnTo>
                  <a:pt x="4658043" y="1066940"/>
                </a:lnTo>
                <a:lnTo>
                  <a:pt x="4717718" y="1032380"/>
                </a:lnTo>
                <a:lnTo>
                  <a:pt x="4771155" y="996789"/>
                </a:lnTo>
                <a:lnTo>
                  <a:pt x="4818145" y="960228"/>
                </a:lnTo>
                <a:lnTo>
                  <a:pt x="4858480" y="922757"/>
                </a:lnTo>
                <a:lnTo>
                  <a:pt x="4891950" y="884438"/>
                </a:lnTo>
                <a:lnTo>
                  <a:pt x="4918345" y="845332"/>
                </a:lnTo>
                <a:lnTo>
                  <a:pt x="4937458" y="805500"/>
                </a:lnTo>
                <a:lnTo>
                  <a:pt x="4949079" y="765002"/>
                </a:lnTo>
                <a:lnTo>
                  <a:pt x="4953000" y="723899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09939" y="4646548"/>
            <a:ext cx="4953000" cy="1447800"/>
          </a:xfrm>
          <a:custGeom>
            <a:avLst/>
            <a:gdLst/>
            <a:ahLst/>
            <a:cxnLst/>
            <a:rect l="l" t="t" r="r" b="b"/>
            <a:pathLst>
              <a:path w="4953000" h="1447800">
                <a:moveTo>
                  <a:pt x="2476500" y="0"/>
                </a:moveTo>
                <a:lnTo>
                  <a:pt x="2405987" y="287"/>
                </a:lnTo>
                <a:lnTo>
                  <a:pt x="2335963" y="1145"/>
                </a:lnTo>
                <a:lnTo>
                  <a:pt x="2266453" y="2565"/>
                </a:lnTo>
                <a:lnTo>
                  <a:pt x="2197484" y="4539"/>
                </a:lnTo>
                <a:lnTo>
                  <a:pt x="2129081" y="7061"/>
                </a:lnTo>
                <a:lnTo>
                  <a:pt x="2061271" y="10122"/>
                </a:lnTo>
                <a:lnTo>
                  <a:pt x="1994080" y="13716"/>
                </a:lnTo>
                <a:lnTo>
                  <a:pt x="1927534" y="17833"/>
                </a:lnTo>
                <a:lnTo>
                  <a:pt x="1861659" y="22468"/>
                </a:lnTo>
                <a:lnTo>
                  <a:pt x="1796481" y="27611"/>
                </a:lnTo>
                <a:lnTo>
                  <a:pt x="1732027" y="33256"/>
                </a:lnTo>
                <a:lnTo>
                  <a:pt x="1668322" y="39395"/>
                </a:lnTo>
                <a:lnTo>
                  <a:pt x="1605392" y="46019"/>
                </a:lnTo>
                <a:lnTo>
                  <a:pt x="1543265" y="53123"/>
                </a:lnTo>
                <a:lnTo>
                  <a:pt x="1481965" y="60698"/>
                </a:lnTo>
                <a:lnTo>
                  <a:pt x="1421520" y="68735"/>
                </a:lnTo>
                <a:lnTo>
                  <a:pt x="1361954" y="77229"/>
                </a:lnTo>
                <a:lnTo>
                  <a:pt x="1303295" y="86171"/>
                </a:lnTo>
                <a:lnTo>
                  <a:pt x="1245568" y="95553"/>
                </a:lnTo>
                <a:lnTo>
                  <a:pt x="1188799" y="105369"/>
                </a:lnTo>
                <a:lnTo>
                  <a:pt x="1133016" y="115609"/>
                </a:lnTo>
                <a:lnTo>
                  <a:pt x="1078243" y="126267"/>
                </a:lnTo>
                <a:lnTo>
                  <a:pt x="1024507" y="137336"/>
                </a:lnTo>
                <a:lnTo>
                  <a:pt x="971834" y="148806"/>
                </a:lnTo>
                <a:lnTo>
                  <a:pt x="920250" y="160672"/>
                </a:lnTo>
                <a:lnTo>
                  <a:pt x="869781" y="172925"/>
                </a:lnTo>
                <a:lnTo>
                  <a:pt x="820454" y="185557"/>
                </a:lnTo>
                <a:lnTo>
                  <a:pt x="772294" y="198562"/>
                </a:lnTo>
                <a:lnTo>
                  <a:pt x="725328" y="211931"/>
                </a:lnTo>
                <a:lnTo>
                  <a:pt x="679582" y="225656"/>
                </a:lnTo>
                <a:lnTo>
                  <a:pt x="635082" y="239731"/>
                </a:lnTo>
                <a:lnTo>
                  <a:pt x="591853" y="254147"/>
                </a:lnTo>
                <a:lnTo>
                  <a:pt x="549923" y="268898"/>
                </a:lnTo>
                <a:lnTo>
                  <a:pt x="509318" y="283974"/>
                </a:lnTo>
                <a:lnTo>
                  <a:pt x="470062" y="299369"/>
                </a:lnTo>
                <a:lnTo>
                  <a:pt x="432183" y="315076"/>
                </a:lnTo>
                <a:lnTo>
                  <a:pt x="395707" y="331085"/>
                </a:lnTo>
                <a:lnTo>
                  <a:pt x="360660" y="347391"/>
                </a:lnTo>
                <a:lnTo>
                  <a:pt x="294956" y="380859"/>
                </a:lnTo>
                <a:lnTo>
                  <a:pt x="235281" y="415419"/>
                </a:lnTo>
                <a:lnTo>
                  <a:pt x="181844" y="451010"/>
                </a:lnTo>
                <a:lnTo>
                  <a:pt x="134854" y="487571"/>
                </a:lnTo>
                <a:lnTo>
                  <a:pt x="94519" y="525042"/>
                </a:lnTo>
                <a:lnTo>
                  <a:pt x="61049" y="563361"/>
                </a:lnTo>
                <a:lnTo>
                  <a:pt x="34654" y="602467"/>
                </a:lnTo>
                <a:lnTo>
                  <a:pt x="15541" y="642299"/>
                </a:lnTo>
                <a:lnTo>
                  <a:pt x="3920" y="682797"/>
                </a:lnTo>
                <a:lnTo>
                  <a:pt x="0" y="723900"/>
                </a:lnTo>
                <a:lnTo>
                  <a:pt x="984" y="744523"/>
                </a:lnTo>
                <a:lnTo>
                  <a:pt x="8781" y="785330"/>
                </a:lnTo>
                <a:lnTo>
                  <a:pt x="24174" y="825503"/>
                </a:lnTo>
                <a:lnTo>
                  <a:pt x="46954" y="864980"/>
                </a:lnTo>
                <a:lnTo>
                  <a:pt x="76913" y="903700"/>
                </a:lnTo>
                <a:lnTo>
                  <a:pt x="113841" y="941602"/>
                </a:lnTo>
                <a:lnTo>
                  <a:pt x="157530" y="978626"/>
                </a:lnTo>
                <a:lnTo>
                  <a:pt x="207770" y="1014709"/>
                </a:lnTo>
                <a:lnTo>
                  <a:pt x="264352" y="1049793"/>
                </a:lnTo>
                <a:lnTo>
                  <a:pt x="327068" y="1083814"/>
                </a:lnTo>
                <a:lnTo>
                  <a:pt x="395707" y="1116714"/>
                </a:lnTo>
                <a:lnTo>
                  <a:pt x="432183" y="1132723"/>
                </a:lnTo>
                <a:lnTo>
                  <a:pt x="470062" y="1148430"/>
                </a:lnTo>
                <a:lnTo>
                  <a:pt x="509318" y="1163825"/>
                </a:lnTo>
                <a:lnTo>
                  <a:pt x="549923" y="1178901"/>
                </a:lnTo>
                <a:lnTo>
                  <a:pt x="591853" y="1193652"/>
                </a:lnTo>
                <a:lnTo>
                  <a:pt x="635082" y="1208068"/>
                </a:lnTo>
                <a:lnTo>
                  <a:pt x="679582" y="1222143"/>
                </a:lnTo>
                <a:lnTo>
                  <a:pt x="725328" y="1235868"/>
                </a:lnTo>
                <a:lnTo>
                  <a:pt x="772294" y="1249237"/>
                </a:lnTo>
                <a:lnTo>
                  <a:pt x="820454" y="1262242"/>
                </a:lnTo>
                <a:lnTo>
                  <a:pt x="869781" y="1274874"/>
                </a:lnTo>
                <a:lnTo>
                  <a:pt x="920250" y="1287127"/>
                </a:lnTo>
                <a:lnTo>
                  <a:pt x="971834" y="1298993"/>
                </a:lnTo>
                <a:lnTo>
                  <a:pt x="1024507" y="1310463"/>
                </a:lnTo>
                <a:lnTo>
                  <a:pt x="1078243" y="1321532"/>
                </a:lnTo>
                <a:lnTo>
                  <a:pt x="1133016" y="1332190"/>
                </a:lnTo>
                <a:lnTo>
                  <a:pt x="1188799" y="1342430"/>
                </a:lnTo>
                <a:lnTo>
                  <a:pt x="1245568" y="1352246"/>
                </a:lnTo>
                <a:lnTo>
                  <a:pt x="1303295" y="1361628"/>
                </a:lnTo>
                <a:lnTo>
                  <a:pt x="1361954" y="1370570"/>
                </a:lnTo>
                <a:lnTo>
                  <a:pt x="1421520" y="1379064"/>
                </a:lnTo>
                <a:lnTo>
                  <a:pt x="1481965" y="1387101"/>
                </a:lnTo>
                <a:lnTo>
                  <a:pt x="1543265" y="1394676"/>
                </a:lnTo>
                <a:lnTo>
                  <a:pt x="1605392" y="1401780"/>
                </a:lnTo>
                <a:lnTo>
                  <a:pt x="1668322" y="1408404"/>
                </a:lnTo>
                <a:lnTo>
                  <a:pt x="1732027" y="1414543"/>
                </a:lnTo>
                <a:lnTo>
                  <a:pt x="1796481" y="1420188"/>
                </a:lnTo>
                <a:lnTo>
                  <a:pt x="1861659" y="1425331"/>
                </a:lnTo>
                <a:lnTo>
                  <a:pt x="1927534" y="1429966"/>
                </a:lnTo>
                <a:lnTo>
                  <a:pt x="1994080" y="1434083"/>
                </a:lnTo>
                <a:lnTo>
                  <a:pt x="2061271" y="1437677"/>
                </a:lnTo>
                <a:lnTo>
                  <a:pt x="2129081" y="1440738"/>
                </a:lnTo>
                <a:lnTo>
                  <a:pt x="2197484" y="1443260"/>
                </a:lnTo>
                <a:lnTo>
                  <a:pt x="2266453" y="1445234"/>
                </a:lnTo>
                <a:lnTo>
                  <a:pt x="2335963" y="1446654"/>
                </a:lnTo>
                <a:lnTo>
                  <a:pt x="2405987" y="1447512"/>
                </a:lnTo>
                <a:lnTo>
                  <a:pt x="2476500" y="1447800"/>
                </a:lnTo>
                <a:lnTo>
                  <a:pt x="2547012" y="1447512"/>
                </a:lnTo>
                <a:lnTo>
                  <a:pt x="2617036" y="1446654"/>
                </a:lnTo>
                <a:lnTo>
                  <a:pt x="2686546" y="1445234"/>
                </a:lnTo>
                <a:lnTo>
                  <a:pt x="2755515" y="1443260"/>
                </a:lnTo>
                <a:lnTo>
                  <a:pt x="2823918" y="1440738"/>
                </a:lnTo>
                <a:lnTo>
                  <a:pt x="2891728" y="1437677"/>
                </a:lnTo>
                <a:lnTo>
                  <a:pt x="2958919" y="1434083"/>
                </a:lnTo>
                <a:lnTo>
                  <a:pt x="3025465" y="1429966"/>
                </a:lnTo>
                <a:lnTo>
                  <a:pt x="3091340" y="1425331"/>
                </a:lnTo>
                <a:lnTo>
                  <a:pt x="3156518" y="1420188"/>
                </a:lnTo>
                <a:lnTo>
                  <a:pt x="3220972" y="1414543"/>
                </a:lnTo>
                <a:lnTo>
                  <a:pt x="3284677" y="1408404"/>
                </a:lnTo>
                <a:lnTo>
                  <a:pt x="3347607" y="1401780"/>
                </a:lnTo>
                <a:lnTo>
                  <a:pt x="3409734" y="1394676"/>
                </a:lnTo>
                <a:lnTo>
                  <a:pt x="3471034" y="1387101"/>
                </a:lnTo>
                <a:lnTo>
                  <a:pt x="3531479" y="1379064"/>
                </a:lnTo>
                <a:lnTo>
                  <a:pt x="3591045" y="1370570"/>
                </a:lnTo>
                <a:lnTo>
                  <a:pt x="3649704" y="1361628"/>
                </a:lnTo>
                <a:lnTo>
                  <a:pt x="3707431" y="1352246"/>
                </a:lnTo>
                <a:lnTo>
                  <a:pt x="3764200" y="1342430"/>
                </a:lnTo>
                <a:lnTo>
                  <a:pt x="3819983" y="1332190"/>
                </a:lnTo>
                <a:lnTo>
                  <a:pt x="3874756" y="1321532"/>
                </a:lnTo>
                <a:lnTo>
                  <a:pt x="3928492" y="1310463"/>
                </a:lnTo>
                <a:lnTo>
                  <a:pt x="3981165" y="1298993"/>
                </a:lnTo>
                <a:lnTo>
                  <a:pt x="4032749" y="1287127"/>
                </a:lnTo>
                <a:lnTo>
                  <a:pt x="4083218" y="1274874"/>
                </a:lnTo>
                <a:lnTo>
                  <a:pt x="4132545" y="1262242"/>
                </a:lnTo>
                <a:lnTo>
                  <a:pt x="4180705" y="1249237"/>
                </a:lnTo>
                <a:lnTo>
                  <a:pt x="4227671" y="1235868"/>
                </a:lnTo>
                <a:lnTo>
                  <a:pt x="4273417" y="1222143"/>
                </a:lnTo>
                <a:lnTo>
                  <a:pt x="4317917" y="1208068"/>
                </a:lnTo>
                <a:lnTo>
                  <a:pt x="4361146" y="1193652"/>
                </a:lnTo>
                <a:lnTo>
                  <a:pt x="4403076" y="1178901"/>
                </a:lnTo>
                <a:lnTo>
                  <a:pt x="4443681" y="1163825"/>
                </a:lnTo>
                <a:lnTo>
                  <a:pt x="4482937" y="1148430"/>
                </a:lnTo>
                <a:lnTo>
                  <a:pt x="4520816" y="1132723"/>
                </a:lnTo>
                <a:lnTo>
                  <a:pt x="4557292" y="1116714"/>
                </a:lnTo>
                <a:lnTo>
                  <a:pt x="4592339" y="1100408"/>
                </a:lnTo>
                <a:lnTo>
                  <a:pt x="4658043" y="1066940"/>
                </a:lnTo>
                <a:lnTo>
                  <a:pt x="4717718" y="1032380"/>
                </a:lnTo>
                <a:lnTo>
                  <a:pt x="4771155" y="996789"/>
                </a:lnTo>
                <a:lnTo>
                  <a:pt x="4818145" y="960228"/>
                </a:lnTo>
                <a:lnTo>
                  <a:pt x="4858480" y="922757"/>
                </a:lnTo>
                <a:lnTo>
                  <a:pt x="4891950" y="884438"/>
                </a:lnTo>
                <a:lnTo>
                  <a:pt x="4918345" y="845332"/>
                </a:lnTo>
                <a:lnTo>
                  <a:pt x="4937458" y="805500"/>
                </a:lnTo>
                <a:lnTo>
                  <a:pt x="4949079" y="765002"/>
                </a:lnTo>
                <a:lnTo>
                  <a:pt x="4953000" y="723899"/>
                </a:lnTo>
                <a:lnTo>
                  <a:pt x="4952015" y="703276"/>
                </a:lnTo>
                <a:lnTo>
                  <a:pt x="4944218" y="662469"/>
                </a:lnTo>
                <a:lnTo>
                  <a:pt x="4928825" y="622296"/>
                </a:lnTo>
                <a:lnTo>
                  <a:pt x="4906045" y="582819"/>
                </a:lnTo>
                <a:lnTo>
                  <a:pt x="4876086" y="544099"/>
                </a:lnTo>
                <a:lnTo>
                  <a:pt x="4839158" y="506197"/>
                </a:lnTo>
                <a:lnTo>
                  <a:pt x="4795469" y="469173"/>
                </a:lnTo>
                <a:lnTo>
                  <a:pt x="4745229" y="433090"/>
                </a:lnTo>
                <a:lnTo>
                  <a:pt x="4688647" y="398006"/>
                </a:lnTo>
                <a:lnTo>
                  <a:pt x="4625931" y="363985"/>
                </a:lnTo>
                <a:lnTo>
                  <a:pt x="4557292" y="331085"/>
                </a:lnTo>
                <a:lnTo>
                  <a:pt x="4520816" y="315076"/>
                </a:lnTo>
                <a:lnTo>
                  <a:pt x="4482937" y="299369"/>
                </a:lnTo>
                <a:lnTo>
                  <a:pt x="4443681" y="283974"/>
                </a:lnTo>
                <a:lnTo>
                  <a:pt x="4403076" y="268898"/>
                </a:lnTo>
                <a:lnTo>
                  <a:pt x="4361146" y="254147"/>
                </a:lnTo>
                <a:lnTo>
                  <a:pt x="4317917" y="239731"/>
                </a:lnTo>
                <a:lnTo>
                  <a:pt x="4273417" y="225656"/>
                </a:lnTo>
                <a:lnTo>
                  <a:pt x="4227671" y="211931"/>
                </a:lnTo>
                <a:lnTo>
                  <a:pt x="4180705" y="198562"/>
                </a:lnTo>
                <a:lnTo>
                  <a:pt x="4132545" y="185557"/>
                </a:lnTo>
                <a:lnTo>
                  <a:pt x="4083218" y="172925"/>
                </a:lnTo>
                <a:lnTo>
                  <a:pt x="4032749" y="160672"/>
                </a:lnTo>
                <a:lnTo>
                  <a:pt x="3981165" y="148806"/>
                </a:lnTo>
                <a:lnTo>
                  <a:pt x="3928492" y="137336"/>
                </a:lnTo>
                <a:lnTo>
                  <a:pt x="3874756" y="126267"/>
                </a:lnTo>
                <a:lnTo>
                  <a:pt x="3819983" y="115609"/>
                </a:lnTo>
                <a:lnTo>
                  <a:pt x="3764200" y="105369"/>
                </a:lnTo>
                <a:lnTo>
                  <a:pt x="3707431" y="95553"/>
                </a:lnTo>
                <a:lnTo>
                  <a:pt x="3649704" y="86171"/>
                </a:lnTo>
                <a:lnTo>
                  <a:pt x="3591045" y="77229"/>
                </a:lnTo>
                <a:lnTo>
                  <a:pt x="3531479" y="68735"/>
                </a:lnTo>
                <a:lnTo>
                  <a:pt x="3471034" y="60698"/>
                </a:lnTo>
                <a:lnTo>
                  <a:pt x="3409734" y="53123"/>
                </a:lnTo>
                <a:lnTo>
                  <a:pt x="3347607" y="46019"/>
                </a:lnTo>
                <a:lnTo>
                  <a:pt x="3284677" y="39395"/>
                </a:lnTo>
                <a:lnTo>
                  <a:pt x="3220972" y="33256"/>
                </a:lnTo>
                <a:lnTo>
                  <a:pt x="3156518" y="27611"/>
                </a:lnTo>
                <a:lnTo>
                  <a:pt x="3091340" y="22468"/>
                </a:lnTo>
                <a:lnTo>
                  <a:pt x="3025465" y="17833"/>
                </a:lnTo>
                <a:lnTo>
                  <a:pt x="2958919" y="13716"/>
                </a:lnTo>
                <a:lnTo>
                  <a:pt x="2891728" y="10122"/>
                </a:lnTo>
                <a:lnTo>
                  <a:pt x="2823918" y="7061"/>
                </a:lnTo>
                <a:lnTo>
                  <a:pt x="2755515" y="4539"/>
                </a:lnTo>
                <a:lnTo>
                  <a:pt x="2686546" y="2565"/>
                </a:lnTo>
                <a:lnTo>
                  <a:pt x="2617036" y="1145"/>
                </a:lnTo>
                <a:lnTo>
                  <a:pt x="2547012" y="287"/>
                </a:lnTo>
                <a:lnTo>
                  <a:pt x="2476500" y="0"/>
                </a:lnTo>
                <a:close/>
              </a:path>
            </a:pathLst>
          </a:custGeom>
          <a:ln w="57150">
            <a:solidFill>
              <a:srgbClr val="CC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969285" y="4995545"/>
            <a:ext cx="3437254" cy="740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6055">
              <a:lnSpc>
                <a:spcPct val="100000"/>
              </a:lnSpc>
            </a:pPr>
            <a:r>
              <a:rPr sz="2400" b="1" i="1" dirty="0">
                <a:solidFill>
                  <a:srgbClr val="FF3300"/>
                </a:solidFill>
                <a:latin typeface="Arial"/>
                <a:cs typeface="Arial"/>
              </a:rPr>
              <a:t>Самостоятельная  деятельность</a:t>
            </a:r>
            <a:r>
              <a:rPr sz="2400" b="1" i="1" spc="-8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3300"/>
                </a:solidFill>
                <a:latin typeface="Arial"/>
                <a:cs typeface="Arial"/>
              </a:rPr>
              <a:t>детей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1124</Words>
  <Application>Microsoft Office PowerPoint</Application>
  <PresentationFormat>Экран (4:3)</PresentationFormat>
  <Paragraphs>169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Презентация PowerPoint</vt:lpstr>
      <vt:lpstr>Презентация PowerPoint</vt:lpstr>
      <vt:lpstr>АКТУАЛЬНОСТЬ</vt:lpstr>
      <vt:lpstr>Основные задачи</vt:lpstr>
      <vt:lpstr>Условия для осуществления  правового воспитания</vt:lpstr>
      <vt:lpstr>Механизм реализации</vt:lpstr>
      <vt:lpstr>Работа с педагогами ДОУ</vt:lpstr>
      <vt:lpstr>Работа с детьми</vt:lpstr>
      <vt:lpstr>Модель педагогического процесса  правового воспитания дошкольников</vt:lpstr>
      <vt:lpstr>Организованная форма обучения</vt:lpstr>
      <vt:lpstr>Самостоятельная  деятельность детей</vt:lpstr>
      <vt:lpstr>Ролевые,  театрализованные,  дидактические игры</vt:lpstr>
      <vt:lpstr>Реализация задач</vt:lpstr>
      <vt:lpstr>Особенности правового воспитания  с учетом возраста детей</vt:lpstr>
      <vt:lpstr>Работа с родителями</vt:lpstr>
      <vt:lpstr>Факторы риска</vt:lpstr>
      <vt:lpstr>На что обратить внимание</vt:lpstr>
      <vt:lpstr>Поведение родителей</vt:lpstr>
      <vt:lpstr>Что предпринять</vt:lpstr>
      <vt:lpstr>Мероприятия ДОУ по правовому  просвещению родителей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Пользователь</cp:lastModifiedBy>
  <cp:revision>3</cp:revision>
  <dcterms:created xsi:type="dcterms:W3CDTF">2016-11-01T12:27:44Z</dcterms:created>
  <dcterms:modified xsi:type="dcterms:W3CDTF">2016-11-20T18:05:36Z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2013-03-19T00:00:00Z</vt:filetime>
  </property>
  <property fmtid="{D5CDD505-2E9C-101B-9397-08002B2CF9AE}" pid="3" name="Creator">
    <vt:lpwstr>Acrobat PDFMaker 9.1 для PowerPoint</vt:lpwstr>
  </property>
  <property fmtid="{D5CDD505-2E9C-101B-9397-08002B2CF9AE}" pid="4" name="LastSaved">
    <vt:filetime>2016-11-01T00:00:00Z</vt:filetime>
  </property>
</Properties>
</file>